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1" r:id="rId4"/>
    <p:sldId id="279" r:id="rId5"/>
    <p:sldId id="257" r:id="rId6"/>
    <p:sldId id="258" r:id="rId7"/>
    <p:sldId id="259" r:id="rId8"/>
    <p:sldId id="280" r:id="rId9"/>
    <p:sldId id="281" r:id="rId10"/>
    <p:sldId id="278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583"/>
    <a:srgbClr val="EE220A"/>
    <a:srgbClr val="E39BCD"/>
    <a:srgbClr val="FE9202"/>
    <a:srgbClr val="DA597F"/>
    <a:srgbClr val="B1B2FF"/>
    <a:srgbClr val="B3D9B2"/>
    <a:srgbClr val="4E88E7"/>
    <a:srgbClr val="91BD38"/>
    <a:srgbClr val="E0C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5"/>
    <p:restoredTop sz="94677"/>
  </p:normalViewPr>
  <p:slideViewPr>
    <p:cSldViewPr snapToGrid="0" snapToObjects="1" showGuides="1">
      <p:cViewPr varScale="1">
        <p:scale>
          <a:sx n="141" d="100"/>
          <a:sy n="141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855FC-F63C-9F44-845C-CE1A9F5F48CC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ED9A2-D2E6-FF40-AE8F-AB9EF1DB2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766C-B07A-264B-885D-D43DE2821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B44B6-17E4-6342-848B-957688DE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4A6EF-C3DA-2248-B302-FCAE6EFB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5B5BD-3A22-FA4A-9969-5BF75328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794B5-7028-EE49-B33F-6E570103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5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9832-2B8D-9D49-89BA-94E01AF5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D0C04-B17E-484D-BFC9-E6B15B6D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DEA78-92F3-0443-AC1A-3A69F388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0229F-6336-CC4C-94EA-C05E3AB0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1D255-03FA-544A-93E6-9AE7D88A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05F1C-2D76-5743-9BCB-13C2CAD98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8F888-F62E-7547-9465-771B3F3B5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D40B-0AFA-934D-85A5-1CD0DA82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4C27F-072B-024D-9EBE-35843DB6B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57EC4-547A-374A-BD7D-50C0ABAA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6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3CE-6DC7-224E-BA4D-3AA56301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5811A-C642-E04B-A594-D7B0F1370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1CD6-D789-114E-9FA0-FB8FEB01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1D8E9-5636-B049-90AF-DE3400B7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7F8A-9718-2240-9F70-25638324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BC13-CE84-1D41-9A1F-F8686954F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56598-F0A8-494D-A632-EB4A36E8B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735E-FB4D-C542-B854-100AF625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84D3-B90B-EE49-8FDA-2E1E22CA2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F631-6290-B14F-98D9-5D4BE069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2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DB10-52E8-2F44-B862-71EDEF25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1D59C-3DCA-274F-8DDF-89F555D93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9CF72-6C77-9F49-ABDC-7324B1FC7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F04C0-F77B-0548-ABDB-22BA1627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CF34D-1880-F542-903F-CC2130A18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3AD48-DE4E-1146-956B-4B7B93ED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8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5CC9-C134-644A-AC84-473526BF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7F36B-1F10-9A4C-AE5C-7FEDF3A9D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AE43A-BF26-D741-8033-B622DEAD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ECCC4-2FA7-ED42-870E-028D934CD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D691C-F131-E94A-A62F-EF409D029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0784C-BDC8-674E-98E9-170E1D10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B710F-253D-9B43-898F-8FFAF4A8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FC80F-EA03-6E4B-BC0F-AF96BC0D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93B8-FE0D-E344-AED7-893C48B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41AEA-F029-814B-93A7-3BB66A3F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B9666-3BF7-C044-8341-71FC72B2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140BD-26E1-684D-B9D6-0C1004C4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11FCB-EADA-C64A-B028-77AC636A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7BDCB-2A67-4645-B4A3-7B6F426A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95892-9E29-184F-9F08-D1C94A6E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B66C-FB6F-7246-8B6E-3FA39B4D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F9BDF-D611-7E4E-8941-7975392B0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DEB9-FB45-7246-83BC-DACA3033A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55989-7606-A14C-AD65-67DF4ADE5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54757-3A50-C748-A642-1EAC2336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0B99D-8EE5-E345-9683-72C09DC2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FCF7-972C-3045-922F-06B78F07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A6329-1FD7-B14E-90A3-1DCE68144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88FE-B4C2-6249-899F-A7DB07C33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4ED70-69C9-E44A-8114-4D9188CE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E7D05-4664-AF46-937A-7B90ACB5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FF8ED-F3E9-454A-A754-E40F7E32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62365-5964-614D-9532-FA636736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C667-DF21-8C47-8F54-7EB38129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C1C12-81C4-B746-A41D-6BABCBEB5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21A-758A-3C41-9B84-7AC43A99E0B7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37F3B-C7EE-464D-8182-CAF363EAB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838E7-4D0A-D14D-A2B1-C5176FCF2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7E66-F4F4-7749-A704-DADFDCC4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4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emf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emf"/><Relationship Id="rId5" Type="http://schemas.openxmlformats.org/officeDocument/2006/relationships/image" Target="../media/image27.png"/><Relationship Id="rId10" Type="http://schemas.openxmlformats.org/officeDocument/2006/relationships/image" Target="../media/image32.emf"/><Relationship Id="rId4" Type="http://schemas.openxmlformats.org/officeDocument/2006/relationships/image" Target="../media/image26.png"/><Relationship Id="rId9" Type="http://schemas.openxmlformats.org/officeDocument/2006/relationships/image" Target="../media/image31.emf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0.png"/><Relationship Id="rId7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9.emf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4652A8-EEB4-7747-AA32-0F58E94CD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291" y="3798111"/>
            <a:ext cx="4644308" cy="1558975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Vu Tuan Hai (NAIST, Japan)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Jesus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Urbaneja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(Tohoku, Japan)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Binho Le (Tohoku, Japan)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DFEB6C-3CEC-F84F-A274-7FF38318A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98" y="2235200"/>
            <a:ext cx="7243483" cy="1193800"/>
          </a:xfrm>
          <a:noFill/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txBody>
          <a:bodyPr>
            <a:normAutofit fontScale="90000"/>
          </a:bodyPr>
          <a:lstStyle/>
          <a:p>
            <a:r>
              <a:rPr lang="en-US" sz="3500" b="1" dirty="0">
                <a:solidFill>
                  <a:srgbClr val="3BC583"/>
                </a:solidFill>
                <a:latin typeface="Baloo Bhaina 2" panose="03080502040302020200" pitchFamily="66" charset="77"/>
                <a:cs typeface="Baloo Bhaina 2" panose="03080502040302020200" pitchFamily="66" charset="77"/>
              </a:rPr>
              <a:t>Entangled state preparation via cluster states on quantum computers with &lt;</a:t>
            </a:r>
            <a:r>
              <a:rPr lang="en-US" sz="3500" b="1" dirty="0" err="1">
                <a:solidFill>
                  <a:srgbClr val="3BC583"/>
                </a:solidFill>
                <a:latin typeface="Baloo Bhaina 2" panose="03080502040302020200" pitchFamily="66" charset="77"/>
                <a:cs typeface="Baloo Bhaina 2" panose="03080502040302020200" pitchFamily="66" charset="77"/>
              </a:rPr>
              <a:t>qo|op</a:t>
            </a:r>
            <a:r>
              <a:rPr lang="en-US" sz="3500" b="1" dirty="0">
                <a:solidFill>
                  <a:srgbClr val="3BC583"/>
                </a:solidFill>
                <a:latin typeface="Baloo Bhaina 2" panose="03080502040302020200" pitchFamily="66" charset="77"/>
                <a:cs typeface="Baloo Bhaina 2" panose="03080502040302020200" pitchFamily="66" charset="77"/>
              </a:rPr>
              <a:t>&gt; software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F4C2E-8421-EB43-BF90-2506E447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3647890"/>
            <a:ext cx="3964155" cy="2120362"/>
          </a:xfrm>
          <a:prstGeom prst="rect">
            <a:avLst/>
          </a:prstGeom>
          <a:noFill/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EF958D-6949-C14D-974C-3B1FB3480CE5}"/>
              </a:ext>
            </a:extLst>
          </p:cNvPr>
          <p:cNvSpPr/>
          <p:nvPr/>
        </p:nvSpPr>
        <p:spPr>
          <a:xfrm>
            <a:off x="8225822" y="3063115"/>
            <a:ext cx="1914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fta serif" panose="02000503000000020004" pitchFamily="2" charset="0"/>
                <a:cs typeface="Baloo Bhaijaan" panose="03080902040302020200" pitchFamily="66" charset="-78"/>
              </a:rPr>
              <a:t>&lt;</a:t>
            </a:r>
            <a:r>
              <a:rPr lang="en-US" sz="3200" b="1" dirty="0" err="1">
                <a:solidFill>
                  <a:srgbClr val="0070C0"/>
                </a:solidFill>
                <a:latin typeface="Afta serif" panose="02000503000000020004" pitchFamily="2" charset="0"/>
                <a:cs typeface="Baloo Bhaijaan" panose="03080902040302020200" pitchFamily="66" charset="-78"/>
              </a:rPr>
              <a:t>qo|op</a:t>
            </a:r>
            <a:r>
              <a:rPr lang="en-US" sz="3200" b="1" dirty="0">
                <a:solidFill>
                  <a:srgbClr val="0070C0"/>
                </a:solidFill>
                <a:latin typeface="Afta serif" panose="02000503000000020004" pitchFamily="2" charset="0"/>
                <a:cs typeface="Baloo Bhaijaan" panose="03080902040302020200" pitchFamily="66" charset="-78"/>
              </a:rPr>
              <a:t>&gt; </a:t>
            </a:r>
            <a:endParaRPr lang="en-US" sz="3200" b="1" dirty="0">
              <a:solidFill>
                <a:srgbClr val="0070C0"/>
              </a:solidFill>
              <a:latin typeface="Afta serif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0724DA-78F0-054C-98C0-448DC2C0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315" y="340799"/>
            <a:ext cx="3705479" cy="611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E7CCE-48A3-7E4D-AE62-CE292D9AB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91" y="220987"/>
            <a:ext cx="683971" cy="924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547D0-0ABD-DF44-8B6A-22431997F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988" y="422951"/>
            <a:ext cx="3149600" cy="52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CCC87F-B40D-B248-9D87-F802068DD47E}"/>
              </a:ext>
            </a:extLst>
          </p:cNvPr>
          <p:cNvSpPr/>
          <p:nvPr/>
        </p:nvSpPr>
        <p:spPr>
          <a:xfrm>
            <a:off x="299621" y="6304405"/>
            <a:ext cx="376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29B"/>
                </a:solidFill>
                <a:latin typeface="Montserrat"/>
              </a:rPr>
              <a:t>QSW 2025, Jul. 7-13, Helsinki, Finland</a:t>
            </a:r>
            <a:endParaRPr lang="en-US" b="1" i="0" dirty="0">
              <a:solidFill>
                <a:srgbClr val="00629B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749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DC265EC-B320-E343-BB22-F26ECA34E120}"/>
              </a:ext>
            </a:extLst>
          </p:cNvPr>
          <p:cNvSpPr/>
          <p:nvPr/>
        </p:nvSpPr>
        <p:spPr>
          <a:xfrm>
            <a:off x="675936" y="1063754"/>
            <a:ext cx="10855664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Baloo 2" panose="03080502040302020200" pitchFamily="66" charset="77"/>
                <a:cs typeface="Baloo 2" panose="03080502040302020200" pitchFamily="66" charset="77"/>
              </a:rPr>
              <a:t>Summary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cs typeface="Baloo 2" panose="03080502040302020200" pitchFamily="66" charset="77"/>
              </a:rPr>
              <a:t> </a:t>
            </a:r>
          </a:p>
          <a:p>
            <a:endParaRPr lang="en-US" sz="2800" dirty="0">
              <a:solidFill>
                <a:srgbClr val="00B050"/>
              </a:solidFill>
              <a:latin typeface="Baloo 2" panose="03080502040302020200" pitchFamily="66" charset="77"/>
              <a:cs typeface="Baloo 2" panose="03080502040302020200" pitchFamily="66" charset="7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⟨</a:t>
            </a:r>
            <a:r>
              <a:rPr lang="en-US" sz="2800" dirty="0" err="1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qo|op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⟩ is a versatile </a:t>
            </a:r>
            <a:r>
              <a:rPr lang="en-US" sz="2800" dirty="0">
                <a:solidFill>
                  <a:srgbClr val="EE220A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software for quantum compilation 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algorithms.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It has wide applications, from </a:t>
            </a:r>
            <a:r>
              <a:rPr lang="en-US" sz="2800" dirty="0">
                <a:solidFill>
                  <a:srgbClr val="7030A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quantum gate validation 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to </a:t>
            </a:r>
            <a:r>
              <a:rPr lang="en-US" sz="2800" dirty="0">
                <a:solidFill>
                  <a:srgbClr val="7030A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quantum dynamics simulation.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⟨</a:t>
            </a:r>
            <a:r>
              <a:rPr lang="en-US" sz="2800" dirty="0" err="1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qo|op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⟩ is </a:t>
            </a:r>
            <a:r>
              <a:rPr lang="en-US" sz="2800" dirty="0">
                <a:solidFill>
                  <a:srgbClr val="FE9202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applied to entangled state preparation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It also allows for </a:t>
            </a:r>
            <a:r>
              <a:rPr lang="en-US" sz="2800" dirty="0">
                <a:solidFill>
                  <a:srgbClr val="E39BCD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noise mitigation</a:t>
            </a:r>
            <a:r>
              <a:rPr lang="en-US" sz="2800" dirty="0">
                <a:solidFill>
                  <a:srgbClr val="00B050"/>
                </a:solidFill>
                <a:latin typeface="Baloo 2" panose="03080502040302020200" pitchFamily="66" charset="77"/>
                <a:ea typeface="Arial Unicode MS" panose="020B0604020202020204" pitchFamily="34" charset="-128"/>
                <a:cs typeface="Baloo 2" panose="03080502040302020200" pitchFamily="66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147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2924-8F69-AA40-A521-1E36AABBA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1325"/>
            <a:ext cx="10515600" cy="765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3BC583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Thank you very much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5682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C07D09-73A7-AD4E-B207-AA17E230A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48" y="1623329"/>
            <a:ext cx="6626087" cy="382331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977900" dist="50800" dir="5400000" sx="122000" sy="122000" algn="ctr" rotWithShape="0">
              <a:srgbClr val="0070C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F5E3152-FAE0-624C-A936-0703B48EA787}"/>
              </a:ext>
            </a:extLst>
          </p:cNvPr>
          <p:cNvSpPr txBox="1">
            <a:spLocks/>
          </p:cNvSpPr>
          <p:nvPr/>
        </p:nvSpPr>
        <p:spPr>
          <a:xfrm>
            <a:off x="233340" y="1175433"/>
            <a:ext cx="1967695" cy="545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bhaya Libre Medium" panose="02000603000000000000" pitchFamily="2" charset="77"/>
                <a:cs typeface="Abhaya Libre Medium" panose="02000603000000000000" pitchFamily="2" charset="77"/>
              </a:rPr>
              <a:t>Outline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41CD0DB-8CCE-104B-AC4A-13C4E2E02728}"/>
              </a:ext>
            </a:extLst>
          </p:cNvPr>
          <p:cNvSpPr txBox="1">
            <a:spLocks/>
          </p:cNvSpPr>
          <p:nvPr/>
        </p:nvSpPr>
        <p:spPr>
          <a:xfrm>
            <a:off x="0" y="1570320"/>
            <a:ext cx="8440460" cy="392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bhaya Libre Medium" panose="02000603000000000000" pitchFamily="2" charset="77"/>
                <a:cs typeface="Abhaya Libre Medium" panose="02000603000000000000" pitchFamily="2" charset="77"/>
              </a:rPr>
              <a:t>VQA and Quantum compilation</a:t>
            </a:r>
          </a:p>
          <a:p>
            <a:pPr marL="457200" indent="-45720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bhaya Libre Medium" panose="02000603000000000000" pitchFamily="2" charset="77"/>
                <a:cs typeface="Abhaya Libre Medium" panose="02000603000000000000" pitchFamily="2" charset="77"/>
              </a:rPr>
              <a:t>⟨</a:t>
            </a:r>
            <a:r>
              <a:rPr lang="en-US" sz="2800" b="1" dirty="0" err="1">
                <a:latin typeface="Abhaya Libre Medium" panose="02000603000000000000" pitchFamily="2" charset="77"/>
                <a:cs typeface="Abhaya Libre Medium" panose="02000603000000000000" pitchFamily="2" charset="77"/>
              </a:rPr>
              <a:t>qo|op</a:t>
            </a:r>
            <a:r>
              <a:rPr lang="en-US" sz="2800" b="1" dirty="0">
                <a:latin typeface="Abhaya Libre Medium" panose="02000603000000000000" pitchFamily="2" charset="77"/>
                <a:cs typeface="Abhaya Libre Medium" panose="02000603000000000000" pitchFamily="2" charset="77"/>
              </a:rPr>
              <a:t>⟩ software</a:t>
            </a:r>
          </a:p>
          <a:p>
            <a:pPr marL="457200" indent="-457200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bhaya Libre Medium" panose="02000603000000000000" pitchFamily="2" charset="77"/>
                <a:cs typeface="Abhaya Libre Medium" panose="02000603000000000000" pitchFamily="2" charset="77"/>
              </a:rPr>
              <a:t>Entangled state preparation</a:t>
            </a:r>
          </a:p>
        </p:txBody>
      </p:sp>
    </p:spTree>
    <p:extLst>
      <p:ext uri="{BB962C8B-B14F-4D97-AF65-F5344CB8AC3E}">
        <p14:creationId xmlns:p14="http://schemas.microsoft.com/office/powerpoint/2010/main" val="395752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97DD5-4D80-7A47-AE81-2A24428727DD}"/>
              </a:ext>
            </a:extLst>
          </p:cNvPr>
          <p:cNvSpPr txBox="1">
            <a:spLocks/>
          </p:cNvSpPr>
          <p:nvPr/>
        </p:nvSpPr>
        <p:spPr>
          <a:xfrm>
            <a:off x="405838" y="135975"/>
            <a:ext cx="10515600" cy="54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VQA and Quantum Compilation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806237D-17AC-9545-AE7C-807C9C71B262}"/>
              </a:ext>
            </a:extLst>
          </p:cNvPr>
          <p:cNvGrpSpPr/>
          <p:nvPr/>
        </p:nvGrpSpPr>
        <p:grpSpPr>
          <a:xfrm>
            <a:off x="714615" y="901020"/>
            <a:ext cx="3738315" cy="1640548"/>
            <a:chOff x="6423622" y="765485"/>
            <a:chExt cx="5970841" cy="282416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7665535-91D5-364A-8B09-76219B6B1459}"/>
                </a:ext>
              </a:extLst>
            </p:cNvPr>
            <p:cNvGrpSpPr/>
            <p:nvPr/>
          </p:nvGrpSpPr>
          <p:grpSpPr>
            <a:xfrm>
              <a:off x="9217876" y="1303648"/>
              <a:ext cx="1828800" cy="2286000"/>
              <a:chOff x="3086100" y="1828800"/>
              <a:chExt cx="1828800" cy="2286000"/>
            </a:xfrm>
          </p:grpSpPr>
          <p:sp>
            <p:nvSpPr>
              <p:cNvPr id="65" name="Rounded Rectangle 1">
                <a:extLst>
                  <a:ext uri="{FF2B5EF4-FFF2-40B4-BE49-F238E27FC236}">
                    <a16:creationId xmlns:a16="http://schemas.microsoft.com/office/drawing/2014/main" id="{3FF4863D-C718-F747-9F80-C0563B2609C8}"/>
                  </a:ext>
                </a:extLst>
              </p:cNvPr>
              <p:cNvSpPr/>
              <p:nvPr/>
            </p:nvSpPr>
            <p:spPr>
              <a:xfrm>
                <a:off x="3086100" y="1828800"/>
                <a:ext cx="1828800" cy="2286000"/>
              </a:xfrm>
              <a:custGeom>
                <a:avLst/>
                <a:gdLst/>
                <a:ahLst/>
                <a:cxnLst/>
                <a:rect l="0" t="0" r="0" b="0"/>
                <a:pathLst>
                  <a:path w="1828800" h="2286000">
                    <a:moveTo>
                      <a:pt x="0" y="2057485"/>
                    </a:moveTo>
                    <a:cubicBezTo>
                      <a:pt x="277625" y="1848954"/>
                      <a:pt x="457200" y="1516951"/>
                      <a:pt x="457200" y="1143000"/>
                    </a:cubicBezTo>
                    <a:cubicBezTo>
                      <a:pt x="457200" y="769048"/>
                      <a:pt x="277625" y="437045"/>
                      <a:pt x="0" y="228514"/>
                    </a:cubicBezTo>
                    <a:cubicBezTo>
                      <a:pt x="191033" y="85029"/>
                      <a:pt x="428482" y="0"/>
                      <a:pt x="685800" y="0"/>
                    </a:cubicBezTo>
                    <a:cubicBezTo>
                      <a:pt x="1317059" y="0"/>
                      <a:pt x="1828800" y="511740"/>
                      <a:pt x="1828800" y="1143000"/>
                    </a:cubicBezTo>
                    <a:cubicBezTo>
                      <a:pt x="1828800" y="1774259"/>
                      <a:pt x="1317059" y="2286000"/>
                      <a:pt x="685800" y="2286000"/>
                    </a:cubicBezTo>
                    <a:cubicBezTo>
                      <a:pt x="428482" y="2286000"/>
                      <a:pt x="191033" y="2200970"/>
                      <a:pt x="0" y="2057485"/>
                    </a:cubicBezTo>
                    <a:close/>
                  </a:path>
                </a:pathLst>
              </a:custGeom>
              <a:solidFill>
                <a:srgbClr val="FFE4CB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6" name="Rounded Rectangle 2">
                <a:extLst>
                  <a:ext uri="{FF2B5EF4-FFF2-40B4-BE49-F238E27FC236}">
                    <a16:creationId xmlns:a16="http://schemas.microsoft.com/office/drawing/2014/main" id="{F26EB6FA-0808-6640-AF19-9102D8902274}"/>
                  </a:ext>
                </a:extLst>
              </p:cNvPr>
              <p:cNvSpPr/>
              <p:nvPr/>
            </p:nvSpPr>
            <p:spPr>
              <a:xfrm>
                <a:off x="3086100" y="1828800"/>
                <a:ext cx="1828800" cy="2286000"/>
              </a:xfrm>
              <a:custGeom>
                <a:avLst/>
                <a:gdLst/>
                <a:ahLst/>
                <a:cxnLst/>
                <a:rect l="0" t="0" r="0" b="0"/>
                <a:pathLst>
                  <a:path w="1828800" h="2286000">
                    <a:moveTo>
                      <a:pt x="0" y="2057485"/>
                    </a:moveTo>
                    <a:cubicBezTo>
                      <a:pt x="277625" y="1848954"/>
                      <a:pt x="457200" y="1516951"/>
                      <a:pt x="457200" y="1143000"/>
                    </a:cubicBezTo>
                    <a:cubicBezTo>
                      <a:pt x="457200" y="769048"/>
                      <a:pt x="277625" y="437045"/>
                      <a:pt x="0" y="228514"/>
                    </a:cubicBezTo>
                    <a:cubicBezTo>
                      <a:pt x="191033" y="85029"/>
                      <a:pt x="428482" y="0"/>
                      <a:pt x="685800" y="0"/>
                    </a:cubicBezTo>
                    <a:cubicBezTo>
                      <a:pt x="1317059" y="0"/>
                      <a:pt x="1828800" y="511740"/>
                      <a:pt x="1828800" y="1143000"/>
                    </a:cubicBezTo>
                    <a:cubicBezTo>
                      <a:pt x="1828800" y="1774259"/>
                      <a:pt x="1317059" y="2286000"/>
                      <a:pt x="685800" y="2286000"/>
                    </a:cubicBezTo>
                    <a:cubicBezTo>
                      <a:pt x="428482" y="2286000"/>
                      <a:pt x="191033" y="2200970"/>
                      <a:pt x="0" y="2057485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29DA495-51B3-874E-86C2-45E4C0179327}"/>
                </a:ext>
              </a:extLst>
            </p:cNvPr>
            <p:cNvGrpSpPr/>
            <p:nvPr/>
          </p:nvGrpSpPr>
          <p:grpSpPr>
            <a:xfrm>
              <a:off x="7389076" y="1303648"/>
              <a:ext cx="1828800" cy="2286000"/>
              <a:chOff x="1257300" y="1828800"/>
              <a:chExt cx="1828800" cy="2286000"/>
            </a:xfrm>
          </p:grpSpPr>
          <p:sp>
            <p:nvSpPr>
              <p:cNvPr id="68" name="Rounded Rectangle 4">
                <a:extLst>
                  <a:ext uri="{FF2B5EF4-FFF2-40B4-BE49-F238E27FC236}">
                    <a16:creationId xmlns:a16="http://schemas.microsoft.com/office/drawing/2014/main" id="{0516F762-EFB8-B447-811F-45E1CFC6EFF3}"/>
                  </a:ext>
                </a:extLst>
              </p:cNvPr>
              <p:cNvSpPr/>
              <p:nvPr/>
            </p:nvSpPr>
            <p:spPr>
              <a:xfrm>
                <a:off x="1257300" y="1828800"/>
                <a:ext cx="1828800" cy="2286000"/>
              </a:xfrm>
              <a:custGeom>
                <a:avLst/>
                <a:gdLst/>
                <a:ahLst/>
                <a:cxnLst/>
                <a:rect l="0" t="0" r="0" b="0"/>
                <a:pathLst>
                  <a:path w="1828800" h="2286000">
                    <a:moveTo>
                      <a:pt x="1828800" y="228514"/>
                    </a:moveTo>
                    <a:cubicBezTo>
                      <a:pt x="1551174" y="437045"/>
                      <a:pt x="1371600" y="769048"/>
                      <a:pt x="1371600" y="1143000"/>
                    </a:cubicBezTo>
                    <a:cubicBezTo>
                      <a:pt x="1371600" y="1516951"/>
                      <a:pt x="1551174" y="1848954"/>
                      <a:pt x="1828800" y="2057485"/>
                    </a:cubicBezTo>
                    <a:cubicBezTo>
                      <a:pt x="1637766" y="2200970"/>
                      <a:pt x="1400317" y="2286000"/>
                      <a:pt x="1143000" y="2286000"/>
                    </a:cubicBezTo>
                    <a:cubicBezTo>
                      <a:pt x="511740" y="2286000"/>
                      <a:pt x="0" y="1774259"/>
                      <a:pt x="0" y="1143000"/>
                    </a:cubicBezTo>
                    <a:cubicBezTo>
                      <a:pt x="0" y="511740"/>
                      <a:pt x="511740" y="0"/>
                      <a:pt x="1143000" y="0"/>
                    </a:cubicBezTo>
                    <a:cubicBezTo>
                      <a:pt x="1400317" y="0"/>
                      <a:pt x="1637766" y="85029"/>
                      <a:pt x="1828800" y="228514"/>
                    </a:cubicBezTo>
                    <a:close/>
                  </a:path>
                </a:pathLst>
              </a:custGeom>
              <a:solidFill>
                <a:srgbClr val="DCE9FF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9" name="Rounded Rectangle 5">
                <a:extLst>
                  <a:ext uri="{FF2B5EF4-FFF2-40B4-BE49-F238E27FC236}">
                    <a16:creationId xmlns:a16="http://schemas.microsoft.com/office/drawing/2014/main" id="{4519113A-DA44-E94B-A405-2368E75FFE08}"/>
                  </a:ext>
                </a:extLst>
              </p:cNvPr>
              <p:cNvSpPr/>
              <p:nvPr/>
            </p:nvSpPr>
            <p:spPr>
              <a:xfrm>
                <a:off x="1257300" y="1828800"/>
                <a:ext cx="1828800" cy="2286000"/>
              </a:xfrm>
              <a:custGeom>
                <a:avLst/>
                <a:gdLst/>
                <a:ahLst/>
                <a:cxnLst/>
                <a:rect l="0" t="0" r="0" b="0"/>
                <a:pathLst>
                  <a:path w="1828800" h="2286000">
                    <a:moveTo>
                      <a:pt x="1828800" y="228514"/>
                    </a:moveTo>
                    <a:cubicBezTo>
                      <a:pt x="1551174" y="437045"/>
                      <a:pt x="1371600" y="769048"/>
                      <a:pt x="1371600" y="1143000"/>
                    </a:cubicBezTo>
                    <a:cubicBezTo>
                      <a:pt x="1371600" y="1516951"/>
                      <a:pt x="1551174" y="1848954"/>
                      <a:pt x="1828800" y="2057485"/>
                    </a:cubicBezTo>
                    <a:cubicBezTo>
                      <a:pt x="1637766" y="2200970"/>
                      <a:pt x="1400317" y="2286000"/>
                      <a:pt x="1143000" y="2286000"/>
                    </a:cubicBezTo>
                    <a:cubicBezTo>
                      <a:pt x="511740" y="2286000"/>
                      <a:pt x="0" y="1774259"/>
                      <a:pt x="0" y="1143000"/>
                    </a:cubicBezTo>
                    <a:cubicBezTo>
                      <a:pt x="0" y="511740"/>
                      <a:pt x="511740" y="0"/>
                      <a:pt x="1143000" y="0"/>
                    </a:cubicBezTo>
                    <a:cubicBezTo>
                      <a:pt x="1400317" y="0"/>
                      <a:pt x="1637766" y="85029"/>
                      <a:pt x="1828800" y="228514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F30EFEC-B877-8244-B72F-A78B6C071263}"/>
                </a:ext>
              </a:extLst>
            </p:cNvPr>
            <p:cNvGrpSpPr/>
            <p:nvPr/>
          </p:nvGrpSpPr>
          <p:grpSpPr>
            <a:xfrm>
              <a:off x="8760676" y="1532248"/>
              <a:ext cx="914400" cy="1828971"/>
              <a:chOff x="2628900" y="2057400"/>
              <a:chExt cx="914400" cy="1828971"/>
            </a:xfrm>
          </p:grpSpPr>
          <p:sp>
            <p:nvSpPr>
              <p:cNvPr id="71" name="Rounded Rectangle 7">
                <a:extLst>
                  <a:ext uri="{FF2B5EF4-FFF2-40B4-BE49-F238E27FC236}">
                    <a16:creationId xmlns:a16="http://schemas.microsoft.com/office/drawing/2014/main" id="{F1D6668D-D0D4-2C4B-89FB-00A6D6546E5D}"/>
                  </a:ext>
                </a:extLst>
              </p:cNvPr>
              <p:cNvSpPr/>
              <p:nvPr/>
            </p:nvSpPr>
            <p:spPr>
              <a:xfrm>
                <a:off x="2628900" y="2057400"/>
                <a:ext cx="914400" cy="1828971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1828971">
                    <a:moveTo>
                      <a:pt x="0" y="914485"/>
                    </a:moveTo>
                    <a:cubicBezTo>
                      <a:pt x="0" y="540534"/>
                      <a:pt x="179574" y="208530"/>
                      <a:pt x="457200" y="0"/>
                    </a:cubicBezTo>
                    <a:cubicBezTo>
                      <a:pt x="734825" y="208530"/>
                      <a:pt x="914400" y="540534"/>
                      <a:pt x="914400" y="914485"/>
                    </a:cubicBezTo>
                    <a:cubicBezTo>
                      <a:pt x="914400" y="1288427"/>
                      <a:pt x="734825" y="1620440"/>
                      <a:pt x="457200" y="1828971"/>
                    </a:cubicBezTo>
                    <a:cubicBezTo>
                      <a:pt x="179574" y="1620440"/>
                      <a:pt x="0" y="1288427"/>
                      <a:pt x="0" y="914485"/>
                    </a:cubicBezTo>
                    <a:close/>
                  </a:path>
                </a:pathLst>
              </a:custGeom>
              <a:solidFill>
                <a:srgbClr val="C8FFE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2" name="Rounded Rectangle 8">
                <a:extLst>
                  <a:ext uri="{FF2B5EF4-FFF2-40B4-BE49-F238E27FC236}">
                    <a16:creationId xmlns:a16="http://schemas.microsoft.com/office/drawing/2014/main" id="{C3E341C8-2645-0C49-A18C-472C4D916E7D}"/>
                  </a:ext>
                </a:extLst>
              </p:cNvPr>
              <p:cNvSpPr/>
              <p:nvPr/>
            </p:nvSpPr>
            <p:spPr>
              <a:xfrm>
                <a:off x="2628900" y="2057400"/>
                <a:ext cx="914400" cy="1828971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1828971">
                    <a:moveTo>
                      <a:pt x="0" y="914485"/>
                    </a:moveTo>
                    <a:cubicBezTo>
                      <a:pt x="0" y="540534"/>
                      <a:pt x="179574" y="208530"/>
                      <a:pt x="457200" y="0"/>
                    </a:cubicBezTo>
                    <a:cubicBezTo>
                      <a:pt x="734825" y="208530"/>
                      <a:pt x="914400" y="540534"/>
                      <a:pt x="914400" y="914485"/>
                    </a:cubicBezTo>
                    <a:cubicBezTo>
                      <a:pt x="914400" y="1288427"/>
                      <a:pt x="734825" y="1620440"/>
                      <a:pt x="457200" y="1828971"/>
                    </a:cubicBezTo>
                    <a:cubicBezTo>
                      <a:pt x="179574" y="1620440"/>
                      <a:pt x="0" y="1288427"/>
                      <a:pt x="0" y="914485"/>
                    </a:cubicBezTo>
                    <a:close/>
                  </a:path>
                </a:pathLst>
              </a:custGeom>
              <a:noFill/>
              <a:ln w="1428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0FA66BB-9027-BE45-AF06-8038E71EB024}"/>
                </a:ext>
              </a:extLst>
            </p:cNvPr>
            <p:cNvSpPr txBox="1"/>
            <p:nvPr/>
          </p:nvSpPr>
          <p:spPr>
            <a:xfrm>
              <a:off x="8229466" y="765485"/>
              <a:ext cx="1900237" cy="5600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500" b="0">
                  <a:solidFill>
                    <a:srgbClr val="484848"/>
                  </a:solidFill>
                  <a:latin typeface="Shantell Sans"/>
                </a:rPr>
                <a:t>Variational Quantum
Algorithms (VQAs)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3DA2CA9-FE12-4249-806F-760F3805CC6E}"/>
                </a:ext>
              </a:extLst>
            </p:cNvPr>
            <p:cNvSpPr txBox="1"/>
            <p:nvPr/>
          </p:nvSpPr>
          <p:spPr>
            <a:xfrm>
              <a:off x="6423622" y="2251385"/>
              <a:ext cx="871537" cy="5600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r"/>
              <a:r>
                <a:rPr sz="1500" b="0">
                  <a:solidFill>
                    <a:srgbClr val="484848"/>
                  </a:solidFill>
                  <a:latin typeface="Shantell Sans"/>
                </a:rPr>
                <a:t>Quantum
Circuits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248D2-706A-9841-BE10-8D9B8C682301}"/>
                </a:ext>
              </a:extLst>
            </p:cNvPr>
            <p:cNvSpPr txBox="1"/>
            <p:nvPr/>
          </p:nvSpPr>
          <p:spPr>
            <a:xfrm>
              <a:off x="11180026" y="2251385"/>
              <a:ext cx="1214437" cy="5600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500" b="0">
                  <a:solidFill>
                    <a:srgbClr val="484848"/>
                  </a:solidFill>
                  <a:latin typeface="Shantell Sans"/>
                </a:rPr>
                <a:t>Classical
Optimization</a:t>
              </a:r>
            </a:p>
          </p:txBody>
        </p:sp>
        <p:sp>
          <p:nvSpPr>
            <p:cNvPr id="76" name="Rounded Rectangle 14">
              <a:extLst>
                <a:ext uri="{FF2B5EF4-FFF2-40B4-BE49-F238E27FC236}">
                  <a16:creationId xmlns:a16="http://schemas.microsoft.com/office/drawing/2014/main" id="{E825F8F2-4372-0749-8AE5-A3F35CFCD3A3}"/>
                </a:ext>
              </a:extLst>
            </p:cNvPr>
            <p:cNvSpPr/>
            <p:nvPr/>
          </p:nvSpPr>
          <p:spPr>
            <a:xfrm>
              <a:off x="7998676" y="2227573"/>
              <a:ext cx="381000" cy="437827"/>
            </a:xfrm>
            <a:custGeom>
              <a:avLst/>
              <a:gdLst/>
              <a:ahLst/>
              <a:cxnLst/>
              <a:rect l="0" t="0" r="0" b="0"/>
              <a:pathLst>
                <a:path w="381000" h="437827">
                  <a:moveTo>
                    <a:pt x="288226" y="352996"/>
                  </a:moveTo>
                  <a:lnTo>
                    <a:pt x="317563" y="424624"/>
                  </a:lnTo>
                  <a:cubicBezTo>
                    <a:pt x="318989" y="427438"/>
                    <a:pt x="318989" y="430763"/>
                    <a:pt x="317563" y="433577"/>
                  </a:cubicBezTo>
                  <a:cubicBezTo>
                    <a:pt x="315831" y="436200"/>
                    <a:pt x="312896" y="437776"/>
                    <a:pt x="309753" y="437768"/>
                  </a:cubicBezTo>
                  <a:lnTo>
                    <a:pt x="282702" y="437768"/>
                  </a:lnTo>
                  <a:cubicBezTo>
                    <a:pt x="278787" y="437827"/>
                    <a:pt x="275235" y="435485"/>
                    <a:pt x="273748" y="431863"/>
                  </a:cubicBezTo>
                  <a:lnTo>
                    <a:pt x="249173" y="371475"/>
                  </a:lnTo>
                  <a:cubicBezTo>
                    <a:pt x="230225" y="377661"/>
                    <a:pt x="210432" y="380874"/>
                    <a:pt x="190500" y="381000"/>
                  </a:cubicBezTo>
                  <a:cubicBezTo>
                    <a:pt x="85289" y="381000"/>
                    <a:pt x="0" y="295710"/>
                    <a:pt x="0" y="190500"/>
                  </a:cubicBezTo>
                  <a:cubicBezTo>
                    <a:pt x="0" y="85289"/>
                    <a:pt x="85289" y="0"/>
                    <a:pt x="190500" y="0"/>
                  </a:cubicBezTo>
                  <a:cubicBezTo>
                    <a:pt x="295710" y="0"/>
                    <a:pt x="381000" y="85289"/>
                    <a:pt x="381000" y="190500"/>
                  </a:cubicBezTo>
                  <a:cubicBezTo>
                    <a:pt x="380640" y="257167"/>
                    <a:pt x="345454" y="318796"/>
                    <a:pt x="288226" y="352996"/>
                  </a:cubicBezTo>
                  <a:close/>
                  <a:moveTo>
                    <a:pt x="269557" y="305561"/>
                  </a:moveTo>
                  <a:cubicBezTo>
                    <a:pt x="304279" y="277514"/>
                    <a:pt x="324277" y="235133"/>
                    <a:pt x="323850" y="190500"/>
                  </a:cubicBezTo>
                  <a:cubicBezTo>
                    <a:pt x="326419" y="114245"/>
                    <a:pt x="266750" y="50314"/>
                    <a:pt x="190500" y="47625"/>
                  </a:cubicBezTo>
                  <a:cubicBezTo>
                    <a:pt x="114249" y="50314"/>
                    <a:pt x="54580" y="114245"/>
                    <a:pt x="57150" y="190500"/>
                  </a:cubicBezTo>
                  <a:cubicBezTo>
                    <a:pt x="54580" y="266754"/>
                    <a:pt x="114249" y="330685"/>
                    <a:pt x="190500" y="333375"/>
                  </a:cubicBezTo>
                  <a:cubicBezTo>
                    <a:pt x="204217" y="333145"/>
                    <a:pt x="217802" y="330635"/>
                    <a:pt x="230695" y="325945"/>
                  </a:cubicBezTo>
                  <a:lnTo>
                    <a:pt x="195834" y="240982"/>
                  </a:lnTo>
                  <a:cubicBezTo>
                    <a:pt x="194698" y="238017"/>
                    <a:pt x="195052" y="234688"/>
                    <a:pt x="196786" y="232029"/>
                  </a:cubicBezTo>
                  <a:cubicBezTo>
                    <a:pt x="198518" y="229406"/>
                    <a:pt x="201453" y="227830"/>
                    <a:pt x="204596" y="227838"/>
                  </a:cubicBezTo>
                  <a:lnTo>
                    <a:pt x="231647" y="227838"/>
                  </a:lnTo>
                  <a:cubicBezTo>
                    <a:pt x="235562" y="227779"/>
                    <a:pt x="239114" y="230121"/>
                    <a:pt x="240601" y="233743"/>
                  </a:cubicBezTo>
                  <a:lnTo>
                    <a:pt x="269557" y="304800"/>
                  </a:lnTo>
                  <a:close/>
                </a:path>
              </a:pathLst>
            </a:custGeom>
            <a:noFill/>
            <a:ln w="14287">
              <a:solidFill>
                <a:srgbClr val="4E88E7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7" name="Rounded Rectangle 15">
              <a:extLst>
                <a:ext uri="{FF2B5EF4-FFF2-40B4-BE49-F238E27FC236}">
                  <a16:creationId xmlns:a16="http://schemas.microsoft.com/office/drawing/2014/main" id="{28EA4D01-BEB4-FA45-8E02-363CA4AFE3DE}"/>
                </a:ext>
              </a:extLst>
            </p:cNvPr>
            <p:cNvSpPr/>
            <p:nvPr/>
          </p:nvSpPr>
          <p:spPr>
            <a:xfrm>
              <a:off x="8989276" y="2218048"/>
              <a:ext cx="442912" cy="460164"/>
            </a:xfrm>
            <a:custGeom>
              <a:avLst/>
              <a:gdLst/>
              <a:ahLst/>
              <a:cxnLst/>
              <a:rect l="0" t="0" r="0" b="0"/>
              <a:pathLst>
                <a:path w="442912" h="460164">
                  <a:moveTo>
                    <a:pt x="295057" y="252564"/>
                  </a:moveTo>
                  <a:cubicBezTo>
                    <a:pt x="376475" y="146228"/>
                    <a:pt x="416149" y="43901"/>
                    <a:pt x="385760" y="19210"/>
                  </a:cubicBezTo>
                  <a:cubicBezTo>
                    <a:pt x="366710" y="3970"/>
                    <a:pt x="319072" y="25717"/>
                    <a:pt x="265732" y="71437"/>
                  </a:cubicBezTo>
                  <a:moveTo>
                    <a:pt x="265747" y="337811"/>
                  </a:moveTo>
                  <a:cubicBezTo>
                    <a:pt x="292049" y="337811"/>
                    <a:pt x="313372" y="316489"/>
                    <a:pt x="313372" y="290186"/>
                  </a:cubicBezTo>
                  <a:cubicBezTo>
                    <a:pt x="313372" y="263884"/>
                    <a:pt x="292049" y="242561"/>
                    <a:pt x="265747" y="242561"/>
                  </a:cubicBezTo>
                  <a:cubicBezTo>
                    <a:pt x="239443" y="242561"/>
                    <a:pt x="218122" y="263884"/>
                    <a:pt x="218122" y="290186"/>
                  </a:cubicBezTo>
                  <a:cubicBezTo>
                    <a:pt x="218122" y="316489"/>
                    <a:pt x="239443" y="337811"/>
                    <a:pt x="265747" y="337811"/>
                  </a:cubicBezTo>
                  <a:close/>
                  <a:moveTo>
                    <a:pt x="61860" y="331891"/>
                  </a:moveTo>
                  <a:lnTo>
                    <a:pt x="56198" y="345947"/>
                  </a:lnTo>
                  <a:cubicBezTo>
                    <a:pt x="37148" y="391668"/>
                    <a:pt x="35243" y="424052"/>
                    <a:pt x="50483" y="437388"/>
                  </a:cubicBezTo>
                  <a:cubicBezTo>
                    <a:pt x="78954" y="460164"/>
                    <a:pt x="154705" y="411076"/>
                    <a:pt x="234396" y="325924"/>
                  </a:cubicBezTo>
                  <a:moveTo>
                    <a:pt x="265747" y="71437"/>
                  </a:moveTo>
                  <a:lnTo>
                    <a:pt x="347662" y="71437"/>
                  </a:lnTo>
                  <a:cubicBezTo>
                    <a:pt x="368617" y="71437"/>
                    <a:pt x="385762" y="88582"/>
                    <a:pt x="385762" y="109537"/>
                  </a:cubicBezTo>
                  <a:lnTo>
                    <a:pt x="385762" y="357187"/>
                  </a:lnTo>
                  <a:cubicBezTo>
                    <a:pt x="385762" y="378142"/>
                    <a:pt x="368617" y="395287"/>
                    <a:pt x="347662" y="395287"/>
                  </a:cubicBezTo>
                  <a:lnTo>
                    <a:pt x="242887" y="395287"/>
                  </a:lnTo>
                  <a:moveTo>
                    <a:pt x="160686" y="395287"/>
                  </a:moveTo>
                  <a:lnTo>
                    <a:pt x="100012" y="395287"/>
                  </a:lnTo>
                  <a:cubicBezTo>
                    <a:pt x="79057" y="395287"/>
                    <a:pt x="61912" y="378142"/>
                    <a:pt x="61912" y="357187"/>
                  </a:cubicBezTo>
                  <a:lnTo>
                    <a:pt x="61912" y="109537"/>
                  </a:lnTo>
                  <a:cubicBezTo>
                    <a:pt x="61912" y="88582"/>
                    <a:pt x="79057" y="71437"/>
                    <a:pt x="100012" y="71437"/>
                  </a:cubicBezTo>
                  <a:lnTo>
                    <a:pt x="208597" y="71437"/>
                  </a:lnTo>
                  <a:moveTo>
                    <a:pt x="14287" y="100012"/>
                  </a:moveTo>
                  <a:lnTo>
                    <a:pt x="63103" y="100012"/>
                  </a:lnTo>
                  <a:moveTo>
                    <a:pt x="61912" y="185737"/>
                  </a:moveTo>
                  <a:lnTo>
                    <a:pt x="14287" y="185737"/>
                  </a:lnTo>
                  <a:moveTo>
                    <a:pt x="61912" y="271462"/>
                  </a:moveTo>
                  <a:lnTo>
                    <a:pt x="14287" y="271462"/>
                  </a:lnTo>
                  <a:moveTo>
                    <a:pt x="442912" y="185737"/>
                  </a:moveTo>
                  <a:lnTo>
                    <a:pt x="385762" y="185737"/>
                  </a:lnTo>
                  <a:moveTo>
                    <a:pt x="442912" y="271462"/>
                  </a:moveTo>
                  <a:lnTo>
                    <a:pt x="385762" y="271462"/>
                  </a:lnTo>
                  <a:moveTo>
                    <a:pt x="385762" y="357187"/>
                  </a:moveTo>
                  <a:lnTo>
                    <a:pt x="442912" y="357187"/>
                  </a:lnTo>
                  <a:moveTo>
                    <a:pt x="0" y="0"/>
                  </a:moveTo>
                  <a:moveTo>
                    <a:pt x="357187" y="442912"/>
                  </a:moveTo>
                  <a:lnTo>
                    <a:pt x="357187" y="394096"/>
                  </a:lnTo>
                  <a:moveTo>
                    <a:pt x="271462" y="442912"/>
                  </a:moveTo>
                  <a:lnTo>
                    <a:pt x="271462" y="395287"/>
                  </a:lnTo>
                  <a:moveTo>
                    <a:pt x="185737" y="71437"/>
                  </a:moveTo>
                  <a:lnTo>
                    <a:pt x="185737" y="14287"/>
                  </a:lnTo>
                  <a:moveTo>
                    <a:pt x="100012" y="71437"/>
                  </a:moveTo>
                  <a:lnTo>
                    <a:pt x="100012" y="14287"/>
                  </a:lnTo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8" name="Rounded Rectangle 16">
              <a:extLst>
                <a:ext uri="{FF2B5EF4-FFF2-40B4-BE49-F238E27FC236}">
                  <a16:creationId xmlns:a16="http://schemas.microsoft.com/office/drawing/2014/main" id="{E50CECEE-514D-EB4E-8B1B-CD8A28D8CEA7}"/>
                </a:ext>
              </a:extLst>
            </p:cNvPr>
            <p:cNvSpPr/>
            <p:nvPr/>
          </p:nvSpPr>
          <p:spPr>
            <a:xfrm>
              <a:off x="10027501" y="2227573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438150" y="400050"/>
                  </a:moveTo>
                  <a:lnTo>
                    <a:pt x="38100" y="400050"/>
                  </a:lnTo>
                  <a:lnTo>
                    <a:pt x="38100" y="0"/>
                  </a:lnTo>
                  <a:moveTo>
                    <a:pt x="152400" y="304876"/>
                  </a:moveTo>
                  <a:cubicBezTo>
                    <a:pt x="152400" y="325918"/>
                    <a:pt x="169457" y="342976"/>
                    <a:pt x="190500" y="342976"/>
                  </a:cubicBezTo>
                  <a:cubicBezTo>
                    <a:pt x="211542" y="342976"/>
                    <a:pt x="228600" y="325918"/>
                    <a:pt x="228600" y="304876"/>
                  </a:cubicBezTo>
                  <a:cubicBezTo>
                    <a:pt x="228600" y="283834"/>
                    <a:pt x="211542" y="266776"/>
                    <a:pt x="190500" y="266776"/>
                  </a:cubicBezTo>
                  <a:cubicBezTo>
                    <a:pt x="169457" y="266776"/>
                    <a:pt x="152400" y="283834"/>
                    <a:pt x="152400" y="304876"/>
                  </a:cubicBezTo>
                  <a:close/>
                  <a:moveTo>
                    <a:pt x="323850" y="38176"/>
                  </a:moveTo>
                  <a:cubicBezTo>
                    <a:pt x="344892" y="38176"/>
                    <a:pt x="361950" y="55234"/>
                    <a:pt x="361950" y="76276"/>
                  </a:cubicBezTo>
                  <a:cubicBezTo>
                    <a:pt x="361950" y="97318"/>
                    <a:pt x="344892" y="114376"/>
                    <a:pt x="323850" y="114376"/>
                  </a:cubicBezTo>
                  <a:cubicBezTo>
                    <a:pt x="302807" y="114376"/>
                    <a:pt x="285750" y="97318"/>
                    <a:pt x="285750" y="76276"/>
                  </a:cubicBezTo>
                  <a:cubicBezTo>
                    <a:pt x="285750" y="55234"/>
                    <a:pt x="302807" y="38176"/>
                    <a:pt x="323850" y="38176"/>
                  </a:cubicBezTo>
                  <a:close/>
                  <a:moveTo>
                    <a:pt x="352844" y="51587"/>
                  </a:moveTo>
                  <a:cubicBezTo>
                    <a:pt x="376576" y="31060"/>
                    <a:pt x="406775" y="19541"/>
                    <a:pt x="438150" y="19050"/>
                  </a:cubicBezTo>
                  <a:moveTo>
                    <a:pt x="218065" y="278625"/>
                  </a:moveTo>
                  <a:cubicBezTo>
                    <a:pt x="234490" y="254252"/>
                    <a:pt x="247639" y="227826"/>
                    <a:pt x="257175" y="200025"/>
                  </a:cubicBezTo>
                  <a:cubicBezTo>
                    <a:pt x="268140" y="167382"/>
                    <a:pt x="283209" y="136266"/>
                    <a:pt x="302018" y="107422"/>
                  </a:cubicBezTo>
                  <a:moveTo>
                    <a:pt x="38100" y="400050"/>
                  </a:moveTo>
                  <a:cubicBezTo>
                    <a:pt x="38100" y="400050"/>
                    <a:pt x="96469" y="395820"/>
                    <a:pt x="167487" y="335279"/>
                  </a:cubicBezTo>
                  <a:moveTo>
                    <a:pt x="76200" y="38100"/>
                  </a:moveTo>
                  <a:lnTo>
                    <a:pt x="38100" y="0"/>
                  </a:lnTo>
                  <a:lnTo>
                    <a:pt x="0" y="38100"/>
                  </a:lnTo>
                  <a:moveTo>
                    <a:pt x="400050" y="438150"/>
                  </a:moveTo>
                  <a:lnTo>
                    <a:pt x="438150" y="400050"/>
                  </a:lnTo>
                  <a:lnTo>
                    <a:pt x="400050" y="361950"/>
                  </a:lnTo>
                </a:path>
              </a:pathLst>
            </a:custGeom>
            <a:noFill/>
            <a:ln w="14287">
              <a:solidFill>
                <a:srgbClr val="DE843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BF47575-4823-C74E-A196-18BC039B76A4}"/>
              </a:ext>
            </a:extLst>
          </p:cNvPr>
          <p:cNvGrpSpPr/>
          <p:nvPr/>
        </p:nvGrpSpPr>
        <p:grpSpPr>
          <a:xfrm>
            <a:off x="639887" y="3053382"/>
            <a:ext cx="4038001" cy="3176916"/>
            <a:chOff x="639887" y="3053382"/>
            <a:chExt cx="4038001" cy="317691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C2D7A68-3E26-E448-BFF7-5E1072C8BA51}"/>
                </a:ext>
              </a:extLst>
            </p:cNvPr>
            <p:cNvGrpSpPr/>
            <p:nvPr/>
          </p:nvGrpSpPr>
          <p:grpSpPr>
            <a:xfrm>
              <a:off x="861856" y="3053382"/>
              <a:ext cx="3447132" cy="3176916"/>
              <a:chOff x="714615" y="3143309"/>
              <a:chExt cx="3447132" cy="3176916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7086D85-3D21-A24E-8495-22D120099B03}"/>
                  </a:ext>
                </a:extLst>
              </p:cNvPr>
              <p:cNvGrpSpPr/>
              <p:nvPr/>
            </p:nvGrpSpPr>
            <p:grpSpPr>
              <a:xfrm>
                <a:off x="714615" y="3143309"/>
                <a:ext cx="3447132" cy="3176916"/>
                <a:chOff x="1161740" y="2011514"/>
                <a:chExt cx="3755367" cy="4435888"/>
              </a:xfrm>
            </p:grpSpPr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61A7BA2A-280E-324E-97E8-0723D3D79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413" t="15328" r="18237" b="33517"/>
                <a:stretch/>
              </p:blipFill>
              <p:spPr>
                <a:xfrm>
                  <a:off x="1161740" y="2434562"/>
                  <a:ext cx="3755367" cy="3606477"/>
                </a:xfrm>
                <a:prstGeom prst="rect">
                  <a:avLst/>
                </a:prstGeom>
              </p:spPr>
            </p:pic>
            <p:pic>
              <p:nvPicPr>
                <p:cNvPr id="109" name="Picture 2" descr="Gradient Descent – Machine Learning Algorithm Example">
                  <a:extLst>
                    <a:ext uri="{FF2B5EF4-FFF2-40B4-BE49-F238E27FC236}">
                      <a16:creationId xmlns:a16="http://schemas.microsoft.com/office/drawing/2014/main" id="{7A65F0EF-AC8A-7A42-A925-994144A465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08" t="10160" r="10141" b="12849"/>
                <a:stretch/>
              </p:blipFill>
              <p:spPr bwMode="auto">
                <a:xfrm flipH="1">
                  <a:off x="3525995" y="5066676"/>
                  <a:ext cx="1143441" cy="6295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BA0A286D-9D49-1B43-9A8F-FF55F3A1C6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8455" y="3654188"/>
                      <a:ext cx="195590" cy="386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10" name="TextBox 109">
                      <a:extLst>
                        <a:ext uri="{FF2B5EF4-FFF2-40B4-BE49-F238E27FC236}">
                          <a16:creationId xmlns:a16="http://schemas.microsoft.com/office/drawing/2014/main" id="{BA0A286D-9D49-1B43-9A8F-FF55F3A1C6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48455" y="3654188"/>
                      <a:ext cx="195590" cy="38677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8750" r="-18750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435CD8E2-8C71-4F46-8B1B-1DD799AF45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31034" y="2787258"/>
                      <a:ext cx="195590" cy="386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435CD8E2-8C71-4F46-8B1B-1DD799AF45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31034" y="2787258"/>
                      <a:ext cx="195590" cy="3867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0000" r="-2666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52E42B5B-1531-EE43-AE2E-354D3F177D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3078" y="2999618"/>
                      <a:ext cx="195590" cy="386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52E42B5B-1531-EE43-AE2E-354D3F177D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3078" y="2999618"/>
                      <a:ext cx="195590" cy="3867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0000" r="-26667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BE6291A3-3BEA-3244-93F7-2F90DC8A01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53059" y="4003959"/>
                      <a:ext cx="195590" cy="386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13" name="TextBox 112">
                      <a:extLst>
                        <a:ext uri="{FF2B5EF4-FFF2-40B4-BE49-F238E27FC236}">
                          <a16:creationId xmlns:a16="http://schemas.microsoft.com/office/drawing/2014/main" id="{BE6291A3-3BEA-3244-93F7-2F90DC8A01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53059" y="4003959"/>
                      <a:ext cx="195590" cy="38677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6667" r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477EC057-34D9-A84D-977D-B896D820C6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12824" y="3494292"/>
                      <a:ext cx="195590" cy="386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114" name="TextBox 113">
                      <a:extLst>
                        <a:ext uri="{FF2B5EF4-FFF2-40B4-BE49-F238E27FC236}">
                          <a16:creationId xmlns:a16="http://schemas.microsoft.com/office/drawing/2014/main" id="{477EC057-34D9-A84D-977D-B896D820C6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12824" y="3494292"/>
                      <a:ext cx="195590" cy="38677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6667" r="-26667" b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8848FB56-6B4A-C64B-9ADB-D4D8C5AAB848}"/>
                    </a:ext>
                  </a:extLst>
                </p:cNvPr>
                <p:cNvSpPr txBox="1"/>
                <p:nvPr/>
              </p:nvSpPr>
              <p:spPr>
                <a:xfrm>
                  <a:off x="1461707" y="2011514"/>
                  <a:ext cx="1171585" cy="515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Quantum</a:t>
                  </a: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8957290-9C0E-1F46-BAEC-B7C74659C77B}"/>
                    </a:ext>
                  </a:extLst>
                </p:cNvPr>
                <p:cNvSpPr txBox="1"/>
                <p:nvPr/>
              </p:nvSpPr>
              <p:spPr>
                <a:xfrm>
                  <a:off x="3486489" y="5931708"/>
                  <a:ext cx="1049551" cy="515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Classical</a:t>
                  </a:r>
                </a:p>
              </p:txBody>
            </p:sp>
          </p:grp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69E742F-4935-5349-8CF0-E4C5C31AA691}"/>
                  </a:ext>
                </a:extLst>
              </p:cNvPr>
              <p:cNvSpPr/>
              <p:nvPr/>
            </p:nvSpPr>
            <p:spPr>
              <a:xfrm>
                <a:off x="3091746" y="4243086"/>
                <a:ext cx="943896" cy="239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BA66512-60B4-634F-BCD2-85B53B5E5A33}"/>
                  </a:ext>
                </a:extLst>
              </p:cNvPr>
              <p:cNvSpPr/>
              <p:nvPr/>
            </p:nvSpPr>
            <p:spPr>
              <a:xfrm>
                <a:off x="3216633" y="4458266"/>
                <a:ext cx="819009" cy="239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4FE6816-713F-A94E-89A5-220AF1585AAE}"/>
                  </a:ext>
                </a:extLst>
              </p:cNvPr>
              <p:cNvSpPr/>
              <p:nvPr/>
            </p:nvSpPr>
            <p:spPr>
              <a:xfrm>
                <a:off x="1543015" y="5558976"/>
                <a:ext cx="561780" cy="239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8A74708-245B-5D43-87FC-B9A2516C94D8}"/>
                  </a:ext>
                </a:extLst>
              </p:cNvPr>
              <p:cNvSpPr/>
              <p:nvPr/>
            </p:nvSpPr>
            <p:spPr>
              <a:xfrm>
                <a:off x="1543019" y="5214262"/>
                <a:ext cx="588103" cy="4303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EA9DD70-2BFE-C049-BFEA-3ED7C37291E6}"/>
                    </a:ext>
                  </a:extLst>
                </p:cNvPr>
                <p:cNvSpPr txBox="1"/>
                <p:nvPr/>
              </p:nvSpPr>
              <p:spPr>
                <a:xfrm>
                  <a:off x="3224460" y="4292967"/>
                  <a:ext cx="1453428" cy="374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EA9DD70-2BFE-C049-BFEA-3ED7C37291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4460" y="4292967"/>
                  <a:ext cx="1453428" cy="3747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Chỗ dành sẵn cho Nội dung 2">
                  <a:extLst>
                    <a:ext uri="{FF2B5EF4-FFF2-40B4-BE49-F238E27FC236}">
                      <a16:creationId xmlns:a16="http://schemas.microsoft.com/office/drawing/2014/main" id="{09A9A9E1-22A9-0F41-B93A-C14C44D346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9887" y="5048855"/>
                  <a:ext cx="1884174" cy="4681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ts val="5080"/>
                    </a:lnSpc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m:oMathPara>
                  </a14:m>
                  <a:endParaRPr lang="vi-VN" sz="1200" b="1" dirty="0"/>
                </a:p>
              </p:txBody>
            </p:sp>
          </mc:Choice>
          <mc:Fallback xmlns="">
            <p:sp>
              <p:nvSpPr>
                <p:cNvPr id="125" name="Chỗ dành sẵn cho Nội dung 2">
                  <a:extLst>
                    <a:ext uri="{FF2B5EF4-FFF2-40B4-BE49-F238E27FC236}">
                      <a16:creationId xmlns:a16="http://schemas.microsoft.com/office/drawing/2014/main" id="{09A9A9E1-22A9-0F41-B93A-C14C44D34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887" y="5048855"/>
                  <a:ext cx="1884174" cy="46818"/>
                </a:xfrm>
                <a:prstGeom prst="rect">
                  <a:avLst/>
                </a:prstGeom>
                <a:blipFill>
                  <a:blip r:embed="rId9"/>
                  <a:stretch>
                    <a:fillRect b="-10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64F47145-F45C-F446-8100-BDF9D9E3C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8028" y="332047"/>
            <a:ext cx="7525720" cy="652595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1867562-7A9A-ED48-A6FB-7D65405BF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1188" y="5805917"/>
            <a:ext cx="1840704" cy="30678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66DB8E-629C-2346-8DB1-13D926FC5366}"/>
              </a:ext>
            </a:extLst>
          </p:cNvPr>
          <p:cNvSpPr/>
          <p:nvPr/>
        </p:nvSpPr>
        <p:spPr>
          <a:xfrm>
            <a:off x="4994495" y="6300684"/>
            <a:ext cx="5226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Machine Learning: Science and Technology 5, 045057 (2024)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79B2D5-7EAD-FC49-A84D-04352F4336F0}"/>
              </a:ext>
            </a:extLst>
          </p:cNvPr>
          <p:cNvSpPr/>
          <p:nvPr/>
        </p:nvSpPr>
        <p:spPr>
          <a:xfrm>
            <a:off x="7264411" y="1313672"/>
            <a:ext cx="3030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Scientific Reports 13, 3750 (2023)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7FF2D1-B1DE-8648-BD5B-00B64A0A008D}"/>
              </a:ext>
            </a:extLst>
          </p:cNvPr>
          <p:cNvSpPr/>
          <p:nvPr/>
        </p:nvSpPr>
        <p:spPr>
          <a:xfrm>
            <a:off x="7264411" y="1630640"/>
            <a:ext cx="2211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arXiv.2504.14958 (2025)</a:t>
            </a:r>
          </a:p>
        </p:txBody>
      </p:sp>
    </p:spTree>
    <p:extLst>
      <p:ext uri="{BB962C8B-B14F-4D97-AF65-F5344CB8AC3E}">
        <p14:creationId xmlns:p14="http://schemas.microsoft.com/office/powerpoint/2010/main" val="317236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97DD5-4D80-7A47-AE81-2A24428727DD}"/>
              </a:ext>
            </a:extLst>
          </p:cNvPr>
          <p:cNvSpPr txBox="1">
            <a:spLocks/>
          </p:cNvSpPr>
          <p:nvPr/>
        </p:nvSpPr>
        <p:spPr>
          <a:xfrm>
            <a:off x="405838" y="135975"/>
            <a:ext cx="10515600" cy="54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Overview of ⟨</a:t>
            </a:r>
            <a:r>
              <a:rPr lang="en-US" sz="2800" b="1" dirty="0" err="1">
                <a:latin typeface="Arial Hebrew" pitchFamily="2" charset="-79"/>
                <a:cs typeface="Arial Hebrew" pitchFamily="2" charset="-79"/>
              </a:rPr>
              <a:t>qo|op</a:t>
            </a:r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⟩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DD0DD5-124F-8C4E-A338-C01C6005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39" y="1475488"/>
            <a:ext cx="8975448" cy="517891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8BDD09-7055-D04B-9273-0D7BB8FE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4739"/>
            <a:ext cx="4426226" cy="26450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C5BF2D-9E39-F743-B1AF-622EF5321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707" y="681958"/>
            <a:ext cx="1985862" cy="548725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37BA8-206E-884F-ABC9-E1A254BB5045}"/>
              </a:ext>
            </a:extLst>
          </p:cNvPr>
          <p:cNvSpPr/>
          <p:nvPr/>
        </p:nvSpPr>
        <p:spPr>
          <a:xfrm>
            <a:off x="8801416" y="681958"/>
            <a:ext cx="26066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SoftwareX</a:t>
            </a:r>
            <a:r>
              <a:rPr lang="en-US" sz="1600" dirty="0"/>
              <a:t> 26, 101726 (2024)</a:t>
            </a:r>
          </a:p>
        </p:txBody>
      </p:sp>
    </p:spTree>
    <p:extLst>
      <p:ext uri="{BB962C8B-B14F-4D97-AF65-F5344CB8AC3E}">
        <p14:creationId xmlns:p14="http://schemas.microsoft.com/office/powerpoint/2010/main" val="31270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3A57-A268-4C45-9547-1A905C0F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14" y="152806"/>
            <a:ext cx="10515600" cy="545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Quantum state preparation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AE3275-1580-BB4B-AB21-09F4A5CF34E9}"/>
              </a:ext>
            </a:extLst>
          </p:cNvPr>
          <p:cNvGrpSpPr/>
          <p:nvPr/>
        </p:nvGrpSpPr>
        <p:grpSpPr>
          <a:xfrm>
            <a:off x="7977224" y="1550434"/>
            <a:ext cx="1971622" cy="1925580"/>
            <a:chOff x="7588732" y="1112037"/>
            <a:chExt cx="2043784" cy="20570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8D6951-6221-3C42-90CB-EA50FC28A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56" t="16729" r="35118"/>
            <a:stretch/>
          </p:blipFill>
          <p:spPr>
            <a:xfrm>
              <a:off x="7805802" y="1112037"/>
              <a:ext cx="1826714" cy="20570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6B85F6-3B6D-4B4C-8767-8335DCAC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1233484"/>
              <a:ext cx="215900" cy="228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9163582-10E8-6B46-AA3C-2F46E278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32" y="1818127"/>
              <a:ext cx="215900" cy="228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8BF3DB-E6AC-134C-83F3-CFEA18ED3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2112606"/>
              <a:ext cx="215900" cy="2286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7E7EB6-9C5B-BF41-A20E-FFA65326D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2379306"/>
              <a:ext cx="215900" cy="228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AEDBDD-3C96-314A-BD1D-903D639D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32" y="1522853"/>
              <a:ext cx="215900" cy="2286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363F51-4665-744A-BF04-90BFD8D41098}"/>
              </a:ext>
            </a:extLst>
          </p:cNvPr>
          <p:cNvGrpSpPr/>
          <p:nvPr/>
        </p:nvGrpSpPr>
        <p:grpSpPr>
          <a:xfrm>
            <a:off x="3784680" y="1284055"/>
            <a:ext cx="2043784" cy="2057047"/>
            <a:chOff x="7588732" y="1112037"/>
            <a:chExt cx="2043784" cy="205704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EFEA93-8044-124F-AEDA-42035A76A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56" t="16729" r="35118"/>
            <a:stretch/>
          </p:blipFill>
          <p:spPr>
            <a:xfrm>
              <a:off x="7805802" y="1112037"/>
              <a:ext cx="1826714" cy="20570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7461C58-3F20-E845-98C5-8D90ACA5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1233484"/>
              <a:ext cx="215900" cy="2286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96E819-5CD4-334F-B156-5051B6E60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32" y="1818127"/>
              <a:ext cx="215900" cy="228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1BE566B-68EA-D046-8B45-F4CC0A1BE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2112606"/>
              <a:ext cx="215900" cy="228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A3FC418-0BAD-9C47-A385-D7A1ADA5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2379306"/>
              <a:ext cx="215900" cy="228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D0AC5B-CE1F-5F4B-BA40-970C5002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32" y="1522853"/>
              <a:ext cx="215900" cy="228600"/>
            </a:xfrm>
            <a:prstGeom prst="rect">
              <a:avLst/>
            </a:prstGeom>
          </p:spPr>
        </p:pic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DA3F2B2-7FA5-5F45-BE89-ECD320582CD7}"/>
              </a:ext>
            </a:extLst>
          </p:cNvPr>
          <p:cNvSpPr/>
          <p:nvPr/>
        </p:nvSpPr>
        <p:spPr>
          <a:xfrm>
            <a:off x="4083389" y="1405502"/>
            <a:ext cx="1563555" cy="1477301"/>
          </a:xfrm>
          <a:prstGeom prst="roundRect">
            <a:avLst>
              <a:gd name="adj" fmla="val 296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2EA6A1-CE49-DC45-8A09-1FAB9931D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27" t="8968" r="7354" b="-7359"/>
          <a:stretch/>
        </p:blipFill>
        <p:spPr>
          <a:xfrm>
            <a:off x="8626192" y="1395078"/>
            <a:ext cx="506013" cy="280073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4837BD-B35E-1848-8077-7836AA5465E2}"/>
              </a:ext>
            </a:extLst>
          </p:cNvPr>
          <p:cNvSpPr/>
          <p:nvPr/>
        </p:nvSpPr>
        <p:spPr>
          <a:xfrm>
            <a:off x="958067" y="860894"/>
            <a:ext cx="5126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quantum state can be decomposed into U|0&gt;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C1B607-4E20-064D-BB04-6D6CC9CAD7FB}"/>
                  </a:ext>
                </a:extLst>
              </p:cNvPr>
              <p:cNvSpPr txBox="1"/>
              <p:nvPr/>
            </p:nvSpPr>
            <p:spPr>
              <a:xfrm>
                <a:off x="2881950" y="1830771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C1B607-4E20-064D-BB04-6D6CC9CAD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50" y="1830771"/>
                <a:ext cx="58381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30FF8F5-99DD-C94D-9DC2-B78FC7A9A664}"/>
              </a:ext>
            </a:extLst>
          </p:cNvPr>
          <p:cNvSpPr/>
          <p:nvPr/>
        </p:nvSpPr>
        <p:spPr>
          <a:xfrm>
            <a:off x="6652776" y="866320"/>
            <a:ext cx="4958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 ansatz V is combination of trainable gates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532DC0-4DA5-CD42-95A2-D22208702DD9}"/>
              </a:ext>
            </a:extLst>
          </p:cNvPr>
          <p:cNvSpPr/>
          <p:nvPr/>
        </p:nvSpPr>
        <p:spPr>
          <a:xfrm>
            <a:off x="378082" y="3791569"/>
            <a:ext cx="4003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In &lt;</a:t>
            </a:r>
            <a:r>
              <a:rPr lang="en-US" sz="2000" dirty="0" err="1">
                <a:solidFill>
                  <a:srgbClr val="0070C0"/>
                </a:solidFill>
              </a:rPr>
              <a:t>qo|op</a:t>
            </a:r>
            <a:r>
              <a:rPr lang="en-US" sz="2000" dirty="0">
                <a:solidFill>
                  <a:srgbClr val="0070C0"/>
                </a:solidFill>
              </a:rPr>
              <a:t>&gt;, the full circuit look likes: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EFE52D-4A29-4E44-82B9-8A400DCA92F9}"/>
              </a:ext>
            </a:extLst>
          </p:cNvPr>
          <p:cNvGrpSpPr/>
          <p:nvPr/>
        </p:nvGrpSpPr>
        <p:grpSpPr>
          <a:xfrm>
            <a:off x="1975405" y="4409874"/>
            <a:ext cx="1971622" cy="1553429"/>
            <a:chOff x="7588732" y="1112037"/>
            <a:chExt cx="2043784" cy="165948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6AB7A4A-EA6D-9748-8478-52F6F943F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56" t="16729" r="35118" b="16094"/>
            <a:stretch/>
          </p:blipFill>
          <p:spPr>
            <a:xfrm>
              <a:off x="7805802" y="1112037"/>
              <a:ext cx="1826714" cy="165948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E512FF2-52E7-D641-968E-FDCE522D2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1233484"/>
              <a:ext cx="2159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59322C5-A3C2-294A-BD7E-7CECBA22E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32" y="1818127"/>
              <a:ext cx="2159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4D818CF-99D7-4C4B-BBC5-17D7497B2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2112606"/>
              <a:ext cx="215900" cy="228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5CF5BAF-C45F-AE42-BD81-ECFE9861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902" y="2379306"/>
              <a:ext cx="215900" cy="228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122966C-61C9-A947-A745-7289766FC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8732" y="1522853"/>
              <a:ext cx="215900" cy="2286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C235D2-28C4-EE4E-8611-28D6129868BF}"/>
              </a:ext>
            </a:extLst>
          </p:cNvPr>
          <p:cNvGrpSpPr/>
          <p:nvPr/>
        </p:nvGrpSpPr>
        <p:grpSpPr>
          <a:xfrm rot="3553861">
            <a:off x="1056667" y="1154731"/>
            <a:ext cx="2049144" cy="2106692"/>
            <a:chOff x="6136357" y="3453794"/>
            <a:chExt cx="2583192" cy="254388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635855-E5CD-9744-833F-145429A92006}"/>
                </a:ext>
              </a:extLst>
            </p:cNvPr>
            <p:cNvSpPr/>
            <p:nvPr/>
          </p:nvSpPr>
          <p:spPr>
            <a:xfrm rot="20509428">
              <a:off x="7012003" y="3453794"/>
              <a:ext cx="962705" cy="2543880"/>
            </a:xfrm>
            <a:prstGeom prst="ellipse">
              <a:avLst/>
            </a:prstGeom>
            <a:pattFill prst="dashDnDiag">
              <a:fgClr>
                <a:schemeClr val="accent1"/>
              </a:fgClr>
              <a:bgClr>
                <a:schemeClr val="bg1"/>
              </a:bgClr>
            </a:pattFill>
            <a:ln w="158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6BEA8E8-E35D-E54A-8EDD-729BE94440E8}"/>
                </a:ext>
              </a:extLst>
            </p:cNvPr>
            <p:cNvGrpSpPr/>
            <p:nvPr/>
          </p:nvGrpSpPr>
          <p:grpSpPr>
            <a:xfrm>
              <a:off x="6136357" y="3818187"/>
              <a:ext cx="2583192" cy="1975211"/>
              <a:chOff x="6136357" y="3818187"/>
              <a:chExt cx="2583192" cy="197521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CE12670-177F-7F44-BBF0-6123EBA13FAB}"/>
                  </a:ext>
                </a:extLst>
              </p:cNvPr>
              <p:cNvSpPr/>
              <p:nvPr/>
            </p:nvSpPr>
            <p:spPr>
              <a:xfrm rot="6846408">
                <a:off x="6675714" y="4282247"/>
                <a:ext cx="962705" cy="2041419"/>
              </a:xfrm>
              <a:prstGeom prst="ellipse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rgbClr val="FF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FF1C97C-8E7B-D142-9147-AD6ECA78241B}"/>
                  </a:ext>
                </a:extLst>
              </p:cNvPr>
              <p:cNvSpPr/>
              <p:nvPr/>
            </p:nvSpPr>
            <p:spPr>
              <a:xfrm rot="4002123">
                <a:off x="6966256" y="3428395"/>
                <a:ext cx="962705" cy="2543880"/>
              </a:xfrm>
              <a:prstGeom prst="ellipse">
                <a:avLst/>
              </a:prstGeom>
              <a:pattFill prst="ltVert">
                <a:fgClr>
                  <a:schemeClr val="accent1"/>
                </a:fgClr>
                <a:bgClr>
                  <a:schemeClr val="bg1"/>
                </a:bgClr>
              </a:pattFill>
              <a:ln w="158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635B6FF-8318-0441-8DDA-3523CAC79FEA}"/>
                  </a:ext>
                </a:extLst>
              </p:cNvPr>
              <p:cNvGrpSpPr/>
              <p:nvPr/>
            </p:nvGrpSpPr>
            <p:grpSpPr>
              <a:xfrm rot="19808504">
                <a:off x="7075801" y="3888916"/>
                <a:ext cx="367469" cy="871915"/>
                <a:chOff x="9765111" y="3922520"/>
                <a:chExt cx="367469" cy="871915"/>
              </a:xfrm>
            </p:grpSpPr>
            <p:sp>
              <p:nvSpPr>
                <p:cNvPr id="44" name="Down Arrow 43">
                  <a:extLst>
                    <a:ext uri="{FF2B5EF4-FFF2-40B4-BE49-F238E27FC236}">
                      <a16:creationId xmlns:a16="http://schemas.microsoft.com/office/drawing/2014/main" id="{3080E94E-913B-184B-8068-47F0300EEA08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B4FC3840-AB1F-864A-AA4A-934C482E6373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5E1C84A-FEC1-3149-AA35-261158FCD9D3}"/>
                  </a:ext>
                </a:extLst>
              </p:cNvPr>
              <p:cNvGrpSpPr/>
              <p:nvPr/>
            </p:nvGrpSpPr>
            <p:grpSpPr>
              <a:xfrm rot="9044588">
                <a:off x="7210468" y="3818187"/>
                <a:ext cx="367469" cy="871915"/>
                <a:chOff x="9765111" y="3922520"/>
                <a:chExt cx="367469" cy="871915"/>
              </a:xfrm>
            </p:grpSpPr>
            <p:sp>
              <p:nvSpPr>
                <p:cNvPr id="48" name="Down Arrow 47">
                  <a:extLst>
                    <a:ext uri="{FF2B5EF4-FFF2-40B4-BE49-F238E27FC236}">
                      <a16:creationId xmlns:a16="http://schemas.microsoft.com/office/drawing/2014/main" id="{70CC0730-87B9-B247-AA58-1E65202BDA6F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6B1DB10-F5AB-B14C-9B38-52A34B7C1300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ABB1537-2AAB-8342-A923-9B4FBB538FB9}"/>
                  </a:ext>
                </a:extLst>
              </p:cNvPr>
              <p:cNvGrpSpPr/>
              <p:nvPr/>
            </p:nvGrpSpPr>
            <p:grpSpPr>
              <a:xfrm rot="19808504">
                <a:off x="6469041" y="4634559"/>
                <a:ext cx="367469" cy="871915"/>
                <a:chOff x="9765111" y="3922520"/>
                <a:chExt cx="367469" cy="871915"/>
              </a:xfrm>
            </p:grpSpPr>
            <p:sp>
              <p:nvSpPr>
                <p:cNvPr id="52" name="Down Arrow 51">
                  <a:extLst>
                    <a:ext uri="{FF2B5EF4-FFF2-40B4-BE49-F238E27FC236}">
                      <a16:creationId xmlns:a16="http://schemas.microsoft.com/office/drawing/2014/main" id="{D16C1910-B229-E241-AEE5-6D273D92FC7B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89EC374-47AC-E747-AEB3-287AC1AAA5AC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6949FCF-F0DC-DB4D-AB55-F1FBEFB43EAC}"/>
                  </a:ext>
                </a:extLst>
              </p:cNvPr>
              <p:cNvGrpSpPr/>
              <p:nvPr/>
            </p:nvGrpSpPr>
            <p:grpSpPr>
              <a:xfrm rot="9044588">
                <a:off x="6603708" y="4563830"/>
                <a:ext cx="367469" cy="871915"/>
                <a:chOff x="9765111" y="3922520"/>
                <a:chExt cx="367469" cy="871915"/>
              </a:xfrm>
            </p:grpSpPr>
            <p:sp>
              <p:nvSpPr>
                <p:cNvPr id="55" name="Down Arrow 54">
                  <a:extLst>
                    <a:ext uri="{FF2B5EF4-FFF2-40B4-BE49-F238E27FC236}">
                      <a16:creationId xmlns:a16="http://schemas.microsoft.com/office/drawing/2014/main" id="{675282E4-2949-A249-8480-3AFA24D69144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67717E2-758C-7745-8C1D-F3A5EF35FCC3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A0AEABD-0A5A-554D-8124-99F38310EB3F}"/>
                  </a:ext>
                </a:extLst>
              </p:cNvPr>
              <p:cNvGrpSpPr/>
              <p:nvPr/>
            </p:nvGrpSpPr>
            <p:grpSpPr>
              <a:xfrm rot="19808504">
                <a:off x="7317333" y="4921483"/>
                <a:ext cx="367469" cy="871915"/>
                <a:chOff x="9765111" y="3922520"/>
                <a:chExt cx="367469" cy="871915"/>
              </a:xfrm>
            </p:grpSpPr>
            <p:sp>
              <p:nvSpPr>
                <p:cNvPr id="58" name="Down Arrow 57">
                  <a:extLst>
                    <a:ext uri="{FF2B5EF4-FFF2-40B4-BE49-F238E27FC236}">
                      <a16:creationId xmlns:a16="http://schemas.microsoft.com/office/drawing/2014/main" id="{1DC1DD34-E819-4D41-B9BF-75AC1B2EB587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7038352-C1FB-E847-BF94-3307D9761283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072B5299-99AC-7D4A-9E32-C8A92DB1130C}"/>
                  </a:ext>
                </a:extLst>
              </p:cNvPr>
              <p:cNvGrpSpPr/>
              <p:nvPr/>
            </p:nvGrpSpPr>
            <p:grpSpPr>
              <a:xfrm rot="9044588">
                <a:off x="7452000" y="4850754"/>
                <a:ext cx="367469" cy="871915"/>
                <a:chOff x="9765111" y="3922520"/>
                <a:chExt cx="367469" cy="871915"/>
              </a:xfrm>
            </p:grpSpPr>
            <p:sp>
              <p:nvSpPr>
                <p:cNvPr id="61" name="Down Arrow 60">
                  <a:extLst>
                    <a:ext uri="{FF2B5EF4-FFF2-40B4-BE49-F238E27FC236}">
                      <a16:creationId xmlns:a16="http://schemas.microsoft.com/office/drawing/2014/main" id="{22675217-F852-2649-80E4-5AA66D095A29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1CC9871-7F82-CF41-891C-E68685D2EEFD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8FC9B01-7A97-B847-9D05-990DBEDB62DC}"/>
                  </a:ext>
                </a:extLst>
              </p:cNvPr>
              <p:cNvGrpSpPr/>
              <p:nvPr/>
            </p:nvGrpSpPr>
            <p:grpSpPr>
              <a:xfrm rot="19808504">
                <a:off x="7756568" y="4161623"/>
                <a:ext cx="367469" cy="871915"/>
                <a:chOff x="9765111" y="3922520"/>
                <a:chExt cx="367469" cy="871915"/>
              </a:xfrm>
            </p:grpSpPr>
            <p:sp>
              <p:nvSpPr>
                <p:cNvPr id="64" name="Down Arrow 63">
                  <a:extLst>
                    <a:ext uri="{FF2B5EF4-FFF2-40B4-BE49-F238E27FC236}">
                      <a16:creationId xmlns:a16="http://schemas.microsoft.com/office/drawing/2014/main" id="{E0F6BA4A-4249-AD46-943E-D098C112A62E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5C24A3C-DD84-4E42-AC3C-4EE21520E66F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1F1BED6-41DE-F146-803A-E2A626AB4B38}"/>
                  </a:ext>
                </a:extLst>
              </p:cNvPr>
              <p:cNvGrpSpPr/>
              <p:nvPr/>
            </p:nvGrpSpPr>
            <p:grpSpPr>
              <a:xfrm rot="9044588">
                <a:off x="7891235" y="4090894"/>
                <a:ext cx="367469" cy="871915"/>
                <a:chOff x="9765111" y="3922520"/>
                <a:chExt cx="367469" cy="871915"/>
              </a:xfrm>
            </p:grpSpPr>
            <p:sp>
              <p:nvSpPr>
                <p:cNvPr id="67" name="Down Arrow 66">
                  <a:extLst>
                    <a:ext uri="{FF2B5EF4-FFF2-40B4-BE49-F238E27FC236}">
                      <a16:creationId xmlns:a16="http://schemas.microsoft.com/office/drawing/2014/main" id="{DAE60B91-8E3A-D94F-94DD-4C2C9C4CF9B3}"/>
                    </a:ext>
                  </a:extLst>
                </p:cNvPr>
                <p:cNvSpPr/>
                <p:nvPr/>
              </p:nvSpPr>
              <p:spPr>
                <a:xfrm>
                  <a:off x="9896799" y="3922520"/>
                  <a:ext cx="104091" cy="871915"/>
                </a:xfrm>
                <a:prstGeom prst="downArrow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560F673-FCB8-A64C-9BA3-262BC1AF294B}"/>
                    </a:ext>
                  </a:extLst>
                </p:cNvPr>
                <p:cNvSpPr/>
                <p:nvPr/>
              </p:nvSpPr>
              <p:spPr>
                <a:xfrm>
                  <a:off x="9765111" y="4165902"/>
                  <a:ext cx="367469" cy="357657"/>
                </a:xfrm>
                <a:prstGeom prst="ellipse">
                  <a:avLst/>
                </a:prstGeom>
                <a:solidFill>
                  <a:srgbClr val="DA59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E64E1F-ED60-4A4A-AB9E-7EC7C088CD5D}"/>
              </a:ext>
            </a:extLst>
          </p:cNvPr>
          <p:cNvGrpSpPr/>
          <p:nvPr/>
        </p:nvGrpSpPr>
        <p:grpSpPr>
          <a:xfrm rot="10800000">
            <a:off x="3650560" y="4454035"/>
            <a:ext cx="2043784" cy="1486215"/>
            <a:chOff x="7588732" y="1112038"/>
            <a:chExt cx="2043784" cy="1575801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2EF103F-8CA3-4E4A-9491-0FC2924EC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56" t="16729" r="35118" b="19481"/>
            <a:stretch/>
          </p:blipFill>
          <p:spPr>
            <a:xfrm>
              <a:off x="7805802" y="1112038"/>
              <a:ext cx="1826714" cy="157580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386B076-EB6F-174F-81F2-315B0B735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589902" y="1205586"/>
              <a:ext cx="215900" cy="2286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0A64BF5-9474-7342-BDA3-755C8E07D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588732" y="1790228"/>
              <a:ext cx="215900" cy="2286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FC498AB0-7868-1E49-B6F1-DB20A007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589902" y="2084707"/>
              <a:ext cx="215900" cy="2286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1CC18AD-17AB-EA43-9FFA-69401C6D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589902" y="2351408"/>
              <a:ext cx="215900" cy="2286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FA31C45-9809-2B44-950A-056C013D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588732" y="1494955"/>
              <a:ext cx="215900" cy="228600"/>
            </a:xfrm>
            <a:prstGeom prst="rect">
              <a:avLst/>
            </a:prstGeom>
          </p:spPr>
        </p:pic>
      </p:grp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78E71AE-5349-CF45-8E57-51A7D6A6F633}"/>
              </a:ext>
            </a:extLst>
          </p:cNvPr>
          <p:cNvSpPr/>
          <p:nvPr/>
        </p:nvSpPr>
        <p:spPr>
          <a:xfrm>
            <a:off x="3824178" y="4447937"/>
            <a:ext cx="1563555" cy="1477301"/>
          </a:xfrm>
          <a:prstGeom prst="roundRect">
            <a:avLst>
              <a:gd name="adj" fmla="val 296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U†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BDDC80A-2D42-A245-A21D-8A5FFCC84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297" y="4915076"/>
            <a:ext cx="4503092" cy="537840"/>
          </a:xfrm>
          <a:prstGeom prst="rect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  <a:effectLst>
            <a:outerShdw blurRad="152400" dir="6720000" sx="112000" sy="112000" algn="ctr" rotWithShape="0">
              <a:srgbClr val="FF0000">
                <a:alpha val="40000"/>
              </a:srgbClr>
            </a:outerShd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53EA2CD-5179-274F-AAF2-4D81B6D69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27" t="8968" r="7354" b="-7359"/>
          <a:stretch/>
        </p:blipFill>
        <p:spPr>
          <a:xfrm>
            <a:off x="2652181" y="4307900"/>
            <a:ext cx="506013" cy="280073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89" name="U-Turn Arrow 88">
            <a:extLst>
              <a:ext uri="{FF2B5EF4-FFF2-40B4-BE49-F238E27FC236}">
                <a16:creationId xmlns:a16="http://schemas.microsoft.com/office/drawing/2014/main" id="{74614FAA-8576-9D44-8650-337A55ED3B8F}"/>
              </a:ext>
            </a:extLst>
          </p:cNvPr>
          <p:cNvSpPr/>
          <p:nvPr/>
        </p:nvSpPr>
        <p:spPr>
          <a:xfrm>
            <a:off x="5828464" y="4144579"/>
            <a:ext cx="3126850" cy="796404"/>
          </a:xfrm>
          <a:prstGeom prst="uturnArrow">
            <a:avLst>
              <a:gd name="adj1" fmla="val 23178"/>
              <a:gd name="adj2" fmla="val 25000"/>
              <a:gd name="adj3" fmla="val 25000"/>
              <a:gd name="adj4" fmla="val 5000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U-Turn Arrow 89">
            <a:extLst>
              <a:ext uri="{FF2B5EF4-FFF2-40B4-BE49-F238E27FC236}">
                <a16:creationId xmlns:a16="http://schemas.microsoft.com/office/drawing/2014/main" id="{FB395C08-80EB-3F45-B477-05B678B990AE}"/>
              </a:ext>
            </a:extLst>
          </p:cNvPr>
          <p:cNvSpPr/>
          <p:nvPr/>
        </p:nvSpPr>
        <p:spPr>
          <a:xfrm rot="10800000">
            <a:off x="2750481" y="5780437"/>
            <a:ext cx="6133423" cy="796404"/>
          </a:xfrm>
          <a:prstGeom prst="uturnArrow">
            <a:avLst>
              <a:gd name="adj1" fmla="val 23178"/>
              <a:gd name="adj2" fmla="val 25000"/>
              <a:gd name="adj3" fmla="val 26822"/>
              <a:gd name="adj4" fmla="val 5000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3" name="Graphic 92" descr="Internet">
            <a:extLst>
              <a:ext uri="{FF2B5EF4-FFF2-40B4-BE49-F238E27FC236}">
                <a16:creationId xmlns:a16="http://schemas.microsoft.com/office/drawing/2014/main" id="{8E82321A-4837-1D43-8832-5AD64DE49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7523" y="5300616"/>
            <a:ext cx="1357278" cy="13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86A419-AB5B-C24C-A208-F1A319A4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38" y="135975"/>
            <a:ext cx="10515600" cy="545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Cluster-based </a:t>
            </a:r>
            <a:r>
              <a:rPr lang="en-US" sz="2800" b="1" dirty="0" err="1">
                <a:latin typeface="Arial Hebrew" pitchFamily="2" charset="-79"/>
                <a:cs typeface="Arial Hebrew" pitchFamily="2" charset="-79"/>
              </a:rPr>
              <a:t>ansatze</a:t>
            </a:r>
            <a:endParaRPr lang="en-US" sz="2800" b="1" dirty="0">
              <a:latin typeface="Arial Hebrew" pitchFamily="2" charset="-79"/>
              <a:cs typeface="Arial Hebrew" pitchFamily="2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A804D82-CFE0-D744-ABB8-EAF91848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8" t="16381" r="19340" b="16443"/>
          <a:stretch/>
        </p:blipFill>
        <p:spPr>
          <a:xfrm>
            <a:off x="2177558" y="932467"/>
            <a:ext cx="2257396" cy="19316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C1496EE-72A2-5A4F-B1B7-B0A92381E9E2}"/>
              </a:ext>
            </a:extLst>
          </p:cNvPr>
          <p:cNvSpPr/>
          <p:nvPr/>
        </p:nvSpPr>
        <p:spPr>
          <a:xfrm>
            <a:off x="1732535" y="646798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Vertex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62471-ED67-324B-9C68-085B53AB4CDB}"/>
              </a:ext>
            </a:extLst>
          </p:cNvPr>
          <p:cNvSpPr txBox="1"/>
          <p:nvPr/>
        </p:nvSpPr>
        <p:spPr>
          <a:xfrm>
            <a:off x="1546120" y="141271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Edge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400E32C-87EF-784D-B21F-FE7C644C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1" y="2667868"/>
            <a:ext cx="2387600" cy="571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2AA4FB7-3075-B145-B19B-6697A27C3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29" y="3171403"/>
            <a:ext cx="2514600" cy="558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3CA88FE-B5F1-ED40-BBAE-153D84F43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16" y="3655727"/>
            <a:ext cx="2921000" cy="6477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007F12C-8071-9F4A-8CA2-A91C79B53F66}"/>
              </a:ext>
            </a:extLst>
          </p:cNvPr>
          <p:cNvGrpSpPr/>
          <p:nvPr/>
        </p:nvGrpSpPr>
        <p:grpSpPr>
          <a:xfrm>
            <a:off x="40440" y="3639254"/>
            <a:ext cx="5578801" cy="2886864"/>
            <a:chOff x="230163" y="3898896"/>
            <a:chExt cx="5578801" cy="288686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DAA0D3-B783-B140-96A7-B1B4D3191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473" t="8255" r="9327" b="13974"/>
            <a:stretch/>
          </p:blipFill>
          <p:spPr>
            <a:xfrm>
              <a:off x="4001060" y="3898896"/>
              <a:ext cx="1807904" cy="696380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232934-E681-A748-8E9E-FD98FC422472}"/>
                </a:ext>
              </a:extLst>
            </p:cNvPr>
            <p:cNvGrpSpPr/>
            <p:nvPr/>
          </p:nvGrpSpPr>
          <p:grpSpPr>
            <a:xfrm>
              <a:off x="595223" y="5546785"/>
              <a:ext cx="4880858" cy="414068"/>
              <a:chOff x="595223" y="5546785"/>
              <a:chExt cx="4880858" cy="41406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69E272-F038-A642-BEAD-7A8B33A63D4C}"/>
                  </a:ext>
                </a:extLst>
              </p:cNvPr>
              <p:cNvSpPr/>
              <p:nvPr/>
            </p:nvSpPr>
            <p:spPr>
              <a:xfrm>
                <a:off x="595223" y="5546785"/>
                <a:ext cx="4880858" cy="41406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84E3443-69D2-4048-9575-E8A489F79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927" y="5643999"/>
                <a:ext cx="546100" cy="228600"/>
              </a:xfrm>
              <a:prstGeom prst="rect">
                <a:avLst/>
              </a:prstGeom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B49706F-0FF1-544F-B826-A43CD5D6B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7859" y="5758299"/>
                <a:ext cx="626284" cy="0"/>
              </a:xfrm>
              <a:prstGeom prst="line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E5F5EC3-D086-4847-9395-CE0F9D85D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6801" y="5643999"/>
                <a:ext cx="914400" cy="228600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EBF8075-2809-5B4F-8B53-9F86E0416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4619" y="5767524"/>
                <a:ext cx="626284" cy="0"/>
              </a:xfrm>
              <a:prstGeom prst="line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2B460E71-5CEE-7843-B7A4-75FC7E903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42771" y="5643999"/>
                <a:ext cx="1333500" cy="228600"/>
              </a:xfrm>
              <a:prstGeom prst="rect">
                <a:avLst/>
              </a:prstGeom>
            </p:spPr>
          </p:pic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DCCB242-9889-B54F-A01C-89E6E35C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0163" y="6130709"/>
              <a:ext cx="1879390" cy="33271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DAA4B26-E676-E745-9179-54D7EB9BC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42771" y="6072148"/>
              <a:ext cx="1145198" cy="39127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4900A6-0755-A041-8FAC-1F7570DF206C}"/>
                </a:ext>
              </a:extLst>
            </p:cNvPr>
            <p:cNvSpPr txBox="1"/>
            <p:nvPr/>
          </p:nvSpPr>
          <p:spPr>
            <a:xfrm>
              <a:off x="258832" y="6447206"/>
              <a:ext cx="1575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(separable state)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EE472F-0D2F-3247-BC21-34F4E12F436C}"/>
                </a:ext>
              </a:extLst>
            </p:cNvPr>
            <p:cNvSpPr txBox="1"/>
            <p:nvPr/>
          </p:nvSpPr>
          <p:spPr>
            <a:xfrm>
              <a:off x="3878079" y="6443045"/>
              <a:ext cx="15980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(entangled state)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3FC914B-7721-E84E-B1CC-60F4B755FE75}"/>
                </a:ext>
              </a:extLst>
            </p:cNvPr>
            <p:cNvGrpSpPr/>
            <p:nvPr/>
          </p:nvGrpSpPr>
          <p:grpSpPr>
            <a:xfrm>
              <a:off x="1506961" y="4754715"/>
              <a:ext cx="2527564" cy="505560"/>
              <a:chOff x="1506961" y="4754715"/>
              <a:chExt cx="2527564" cy="50556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5E04BC7-9C85-A844-B372-A7181C272143}"/>
                  </a:ext>
                </a:extLst>
              </p:cNvPr>
              <p:cNvSpPr/>
              <p:nvPr/>
            </p:nvSpPr>
            <p:spPr>
              <a:xfrm>
                <a:off x="1974661" y="4881004"/>
                <a:ext cx="380350" cy="379270"/>
              </a:xfrm>
              <a:prstGeom prst="ellipse">
                <a:avLst/>
              </a:prstGeom>
              <a:solidFill>
                <a:srgbClr val="EE220A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AACC5AB-1118-AE4B-96A2-75BCCF4AE88A}"/>
                  </a:ext>
                </a:extLst>
              </p:cNvPr>
              <p:cNvSpPr/>
              <p:nvPr/>
            </p:nvSpPr>
            <p:spPr>
              <a:xfrm>
                <a:off x="3158131" y="4881004"/>
                <a:ext cx="379797" cy="379271"/>
              </a:xfrm>
              <a:prstGeom prst="ellipse">
                <a:avLst/>
              </a:prstGeom>
              <a:solidFill>
                <a:srgbClr val="FE9202"/>
              </a:solidFill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2792E3A-5B27-C94D-B57C-F97C7D8DC749}"/>
                  </a:ext>
                </a:extLst>
              </p:cNvPr>
              <p:cNvCxnSpPr>
                <a:stCxn id="49" idx="6"/>
                <a:endCxn id="50" idx="2"/>
              </p:cNvCxnSpPr>
              <p:nvPr/>
            </p:nvCxnSpPr>
            <p:spPr>
              <a:xfrm>
                <a:off x="2355011" y="5070639"/>
                <a:ext cx="803120" cy="1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01AF70D2-5DE7-4944-9A4A-59384D712832}"/>
                  </a:ext>
                </a:extLst>
              </p:cNvPr>
              <p:cNvSpPr/>
              <p:nvPr/>
            </p:nvSpPr>
            <p:spPr>
              <a:xfrm>
                <a:off x="1769629" y="4902780"/>
                <a:ext cx="230335" cy="321669"/>
              </a:xfrm>
              <a:custGeom>
                <a:avLst/>
                <a:gdLst>
                  <a:gd name="connsiteX0" fmla="*/ 486552 w 486552"/>
                  <a:gd name="connsiteY0" fmla="*/ 467092 h 572817"/>
                  <a:gd name="connsiteX1" fmla="*/ 106990 w 486552"/>
                  <a:gd name="connsiteY1" fmla="*/ 561983 h 572817"/>
                  <a:gd name="connsiteX2" fmla="*/ 3473 w 486552"/>
                  <a:gd name="connsiteY2" fmla="*/ 242805 h 572817"/>
                  <a:gd name="connsiteX3" fmla="*/ 201880 w 486552"/>
                  <a:gd name="connsiteY3" fmla="*/ 1266 h 572817"/>
                  <a:gd name="connsiteX4" fmla="*/ 486552 w 486552"/>
                  <a:gd name="connsiteY4" fmla="*/ 165168 h 57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552" h="572817">
                    <a:moveTo>
                      <a:pt x="486552" y="467092"/>
                    </a:moveTo>
                    <a:cubicBezTo>
                      <a:pt x="337027" y="533228"/>
                      <a:pt x="187503" y="599364"/>
                      <a:pt x="106990" y="561983"/>
                    </a:cubicBezTo>
                    <a:cubicBezTo>
                      <a:pt x="26477" y="524602"/>
                      <a:pt x="-12342" y="336258"/>
                      <a:pt x="3473" y="242805"/>
                    </a:cubicBezTo>
                    <a:cubicBezTo>
                      <a:pt x="19288" y="149352"/>
                      <a:pt x="121367" y="14205"/>
                      <a:pt x="201880" y="1266"/>
                    </a:cubicBezTo>
                    <a:cubicBezTo>
                      <a:pt x="282393" y="-11673"/>
                      <a:pt x="384472" y="76747"/>
                      <a:pt x="486552" y="165168"/>
                    </a:cubicBezTo>
                  </a:path>
                </a:pathLst>
              </a:custGeom>
              <a:noFill/>
              <a:ln w="22225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7DAD77-C50A-FA48-89AB-044DFE495459}"/>
                  </a:ext>
                </a:extLst>
              </p:cNvPr>
              <p:cNvSpPr txBox="1"/>
              <p:nvPr/>
            </p:nvSpPr>
            <p:spPr>
              <a:xfrm>
                <a:off x="1506961" y="4881004"/>
                <a:ext cx="32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1BF477-95E9-CC46-AF8A-CDA1AE6DA402}"/>
                  </a:ext>
                </a:extLst>
              </p:cNvPr>
              <p:cNvSpPr txBox="1"/>
              <p:nvPr/>
            </p:nvSpPr>
            <p:spPr>
              <a:xfrm>
                <a:off x="3705589" y="4881004"/>
                <a:ext cx="32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667650-F386-7B48-9208-6E4C93C1DD4B}"/>
                  </a:ext>
                </a:extLst>
              </p:cNvPr>
              <p:cNvSpPr txBox="1"/>
              <p:nvPr/>
            </p:nvSpPr>
            <p:spPr>
              <a:xfrm>
                <a:off x="2542838" y="475471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CZ</a:t>
                </a: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8EC7D63-17D3-764D-9CE6-C10D66464353}"/>
                  </a:ext>
                </a:extLst>
              </p:cNvPr>
              <p:cNvSpPr/>
              <p:nvPr/>
            </p:nvSpPr>
            <p:spPr>
              <a:xfrm flipH="1">
                <a:off x="3530418" y="4897850"/>
                <a:ext cx="252119" cy="321669"/>
              </a:xfrm>
              <a:custGeom>
                <a:avLst/>
                <a:gdLst>
                  <a:gd name="connsiteX0" fmla="*/ 486552 w 486552"/>
                  <a:gd name="connsiteY0" fmla="*/ 467092 h 572817"/>
                  <a:gd name="connsiteX1" fmla="*/ 106990 w 486552"/>
                  <a:gd name="connsiteY1" fmla="*/ 561983 h 572817"/>
                  <a:gd name="connsiteX2" fmla="*/ 3473 w 486552"/>
                  <a:gd name="connsiteY2" fmla="*/ 242805 h 572817"/>
                  <a:gd name="connsiteX3" fmla="*/ 201880 w 486552"/>
                  <a:gd name="connsiteY3" fmla="*/ 1266 h 572817"/>
                  <a:gd name="connsiteX4" fmla="*/ 486552 w 486552"/>
                  <a:gd name="connsiteY4" fmla="*/ 165168 h 57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552" h="572817">
                    <a:moveTo>
                      <a:pt x="486552" y="467092"/>
                    </a:moveTo>
                    <a:cubicBezTo>
                      <a:pt x="337027" y="533228"/>
                      <a:pt x="187503" y="599364"/>
                      <a:pt x="106990" y="561983"/>
                    </a:cubicBezTo>
                    <a:cubicBezTo>
                      <a:pt x="26477" y="524602"/>
                      <a:pt x="-12342" y="336258"/>
                      <a:pt x="3473" y="242805"/>
                    </a:cubicBezTo>
                    <a:cubicBezTo>
                      <a:pt x="19288" y="149352"/>
                      <a:pt x="121367" y="14205"/>
                      <a:pt x="201880" y="1266"/>
                    </a:cubicBezTo>
                    <a:cubicBezTo>
                      <a:pt x="282393" y="-11673"/>
                      <a:pt x="384472" y="76747"/>
                      <a:pt x="486552" y="165168"/>
                    </a:cubicBezTo>
                  </a:path>
                </a:pathLst>
              </a:custGeom>
              <a:noFill/>
              <a:ln w="22225"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riangle 2">
            <a:extLst>
              <a:ext uri="{FF2B5EF4-FFF2-40B4-BE49-F238E27FC236}">
                <a16:creationId xmlns:a16="http://schemas.microsoft.com/office/drawing/2014/main" id="{58C53A4E-BCA5-604C-9F65-E85EF2B5603D}"/>
              </a:ext>
            </a:extLst>
          </p:cNvPr>
          <p:cNvSpPr/>
          <p:nvPr/>
        </p:nvSpPr>
        <p:spPr>
          <a:xfrm rot="12603494">
            <a:off x="2721524" y="1081304"/>
            <a:ext cx="1616032" cy="1531097"/>
          </a:xfrm>
          <a:prstGeom prst="triangle">
            <a:avLst/>
          </a:prstGeom>
          <a:solidFill>
            <a:srgbClr val="FF0000">
              <a:alpha val="55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7E4D5C-7609-9B40-AF7F-A807F1C14525}"/>
              </a:ext>
            </a:extLst>
          </p:cNvPr>
          <p:cNvSpPr/>
          <p:nvPr/>
        </p:nvSpPr>
        <p:spPr>
          <a:xfrm rot="1043659">
            <a:off x="2138334" y="1897374"/>
            <a:ext cx="2348428" cy="808859"/>
          </a:xfrm>
          <a:prstGeom prst="roundRect">
            <a:avLst>
              <a:gd name="adj" fmla="val 50000"/>
            </a:avLst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D87AF2-0344-1E4E-AC46-208F176DBC70}"/>
              </a:ext>
            </a:extLst>
          </p:cNvPr>
          <p:cNvGrpSpPr/>
          <p:nvPr/>
        </p:nvGrpSpPr>
        <p:grpSpPr>
          <a:xfrm>
            <a:off x="5474185" y="447752"/>
            <a:ext cx="6766045" cy="5755054"/>
            <a:chOff x="5474185" y="447752"/>
            <a:chExt cx="6766045" cy="57550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B7340-48BA-E244-9253-87A34E0E00F7}"/>
                </a:ext>
              </a:extLst>
            </p:cNvPr>
            <p:cNvSpPr txBox="1"/>
            <p:nvPr/>
          </p:nvSpPr>
          <p:spPr>
            <a:xfrm>
              <a:off x="8092570" y="1345461"/>
              <a:ext cx="30604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3CC583"/>
                  </a:solidFill>
                  <a:latin typeface="Roboto"/>
                </a:rPr>
                <a:t>Hyper graph</a:t>
              </a:r>
              <a:endParaRPr sz="2400" b="1" dirty="0">
                <a:solidFill>
                  <a:srgbClr val="3CC583"/>
                </a:solidFill>
                <a:latin typeface="Roboto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40ED695-EB14-8144-8024-D92DC5C98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-1" r="-495"/>
            <a:stretch/>
          </p:blipFill>
          <p:spPr>
            <a:xfrm>
              <a:off x="5583354" y="3315437"/>
              <a:ext cx="6656876" cy="288736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3F23AA3-D68A-FE43-83B7-DD0B2038E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3672" y="447752"/>
              <a:ext cx="3702458" cy="104047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BA0D50D-6F94-AF4A-9E32-0B9EA7AA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74185" y="1739841"/>
              <a:ext cx="5135817" cy="1046971"/>
            </a:xfrm>
            <a:prstGeom prst="rect">
              <a:avLst/>
            </a:prstGeom>
          </p:spPr>
        </p:pic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F5680DA-3441-CD4C-8D9E-C8A1E8574EAA}"/>
              </a:ext>
            </a:extLst>
          </p:cNvPr>
          <p:cNvSpPr/>
          <p:nvPr/>
        </p:nvSpPr>
        <p:spPr>
          <a:xfrm>
            <a:off x="555878" y="2690100"/>
            <a:ext cx="3025297" cy="1608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satMod val="103000"/>
                  <a:tint val="94000"/>
                  <a:lumMod val="81000"/>
                  <a:lumOff val="19000"/>
                  <a:alpha val="36000"/>
                </a:schemeClr>
              </a:gs>
              <a:gs pos="49000">
                <a:schemeClr val="accent4">
                  <a:satMod val="110000"/>
                  <a:shade val="100000"/>
                  <a:alpha val="34000"/>
                  <a:lumMod val="83000"/>
                  <a:lumOff val="17000"/>
                </a:schemeClr>
              </a:gs>
              <a:gs pos="100000">
                <a:schemeClr val="accent4">
                  <a:satMod val="120000"/>
                  <a:shade val="78000"/>
                  <a:alpha val="0"/>
                  <a:lumMod val="9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1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671059-A379-3945-859F-D6BA7EFF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38" y="135975"/>
            <a:ext cx="10515600" cy="545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Absolutely Maximally Entangled States (AME)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2396BA-4B09-E246-B724-977817B6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89" y="1098550"/>
            <a:ext cx="10868053" cy="202565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36D4D5-592A-C746-A1F5-5650A5537FD1}"/>
              </a:ext>
            </a:extLst>
          </p:cNvPr>
          <p:cNvSpPr/>
          <p:nvPr/>
        </p:nvSpPr>
        <p:spPr>
          <a:xfrm>
            <a:off x="405838" y="929640"/>
            <a:ext cx="11252762" cy="1066800"/>
          </a:xfrm>
          <a:prstGeom prst="roundRect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CB983CB-BBEA-BF4C-92D2-FCDD98B30AA3}"/>
              </a:ext>
            </a:extLst>
          </p:cNvPr>
          <p:cNvSpPr/>
          <p:nvPr/>
        </p:nvSpPr>
        <p:spPr>
          <a:xfrm>
            <a:off x="1493520" y="2244122"/>
            <a:ext cx="9083040" cy="1066800"/>
          </a:xfrm>
          <a:prstGeom prst="roundRect">
            <a:avLst/>
          </a:prstGeom>
          <a:solidFill>
            <a:srgbClr val="0070C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8656C3-4AC1-AE43-8731-2731C8E7AA0A}"/>
              </a:ext>
            </a:extLst>
          </p:cNvPr>
          <p:cNvSpPr/>
          <p:nvPr/>
        </p:nvSpPr>
        <p:spPr>
          <a:xfrm>
            <a:off x="405838" y="4808043"/>
            <a:ext cx="3741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Helwig</a:t>
            </a:r>
            <a:r>
              <a:rPr lang="en-US" sz="2400" dirty="0"/>
              <a:t> et al. PRA 86 (2012)]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D129C8-F12F-DC44-902E-7D2F8DA0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16" y="3464076"/>
            <a:ext cx="76708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1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671059-A379-3945-859F-D6BA7EFF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38" y="135975"/>
            <a:ext cx="10515600" cy="545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Preparation of AME states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64411-C61F-F545-8C20-41FA08FD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1" y="1077254"/>
            <a:ext cx="6366336" cy="1088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C090B-2CFA-C045-8578-0F9EC6E71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0" y="869950"/>
            <a:ext cx="5537200" cy="5118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576E26-96BE-5040-83CE-FBA258B61E12}"/>
              </a:ext>
            </a:extLst>
          </p:cNvPr>
          <p:cNvGrpSpPr/>
          <p:nvPr/>
        </p:nvGrpSpPr>
        <p:grpSpPr>
          <a:xfrm>
            <a:off x="362664" y="2752507"/>
            <a:ext cx="6124725" cy="3046749"/>
            <a:chOff x="574772" y="3153306"/>
            <a:chExt cx="7259274" cy="30467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1CE1A4-53D5-3B4B-8FDB-59A191231974}"/>
                </a:ext>
              </a:extLst>
            </p:cNvPr>
            <p:cNvSpPr/>
            <p:nvPr/>
          </p:nvSpPr>
          <p:spPr>
            <a:xfrm>
              <a:off x="574772" y="3153306"/>
              <a:ext cx="18832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In &lt;</a:t>
              </a:r>
              <a:r>
                <a:rPr lang="en-US" sz="2400" dirty="0" err="1">
                  <a:solidFill>
                    <a:srgbClr val="0070C0"/>
                  </a:solidFill>
                </a:rPr>
                <a:t>qo|op</a:t>
              </a:r>
              <a:r>
                <a:rPr lang="en-US" sz="2400" dirty="0">
                  <a:solidFill>
                    <a:srgbClr val="0070C0"/>
                  </a:solidFill>
                </a:rPr>
                <a:t>&gt;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E8521F-A0DB-7D4E-A5AB-9A928F928B84}"/>
                </a:ext>
              </a:extLst>
            </p:cNvPr>
            <p:cNvGrpSpPr/>
            <p:nvPr/>
          </p:nvGrpSpPr>
          <p:grpSpPr>
            <a:xfrm>
              <a:off x="1975405" y="4409874"/>
              <a:ext cx="1971622" cy="1553429"/>
              <a:chOff x="7588732" y="1112037"/>
              <a:chExt cx="2043784" cy="165948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AFCD88A-D77B-0741-8320-847A27964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456" t="16729" r="35118" b="16094"/>
              <a:stretch/>
            </p:blipFill>
            <p:spPr>
              <a:xfrm>
                <a:off x="7805802" y="1112037"/>
                <a:ext cx="1826714" cy="165948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9FB96B9-55B1-394F-B513-EDC5D8A7E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9902" y="1233484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AB2BE1-5564-BF43-A396-CCD0F0C0E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732" y="1818127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A5BCCDD-C24D-B549-81ED-FB200052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9902" y="2112606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2DC5E1A-9F0C-EB42-8C7A-96C7FCF9D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9902" y="2379306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55CD581-C95D-BD43-B122-47DA91500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732" y="1522853"/>
                <a:ext cx="215900" cy="2286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4B760C2-62B1-4344-9E06-DBCEFC37157C}"/>
                </a:ext>
              </a:extLst>
            </p:cNvPr>
            <p:cNvGrpSpPr/>
            <p:nvPr/>
          </p:nvGrpSpPr>
          <p:grpSpPr>
            <a:xfrm rot="10800000">
              <a:off x="3650560" y="4454035"/>
              <a:ext cx="2043784" cy="1486215"/>
              <a:chOff x="7588732" y="1112038"/>
              <a:chExt cx="2043784" cy="157580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D1E8E63-C8A9-3945-B9EF-E4EA0095E1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456" t="16729" r="35118" b="19481"/>
              <a:stretch/>
            </p:blipFill>
            <p:spPr>
              <a:xfrm>
                <a:off x="7805802" y="1112038"/>
                <a:ext cx="1826714" cy="157580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C318D4B-6EAB-E34E-945D-50FB1E8E8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589902" y="1205586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A29AC67-C77F-754C-A31C-79542E788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588732" y="1790228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5FDE65E-35B8-9946-B9CD-FE0935379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589902" y="2084707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ED3F0DE-38D9-7A4D-ABF8-16250F6EB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589902" y="2351408"/>
                <a:ext cx="215900" cy="2286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73DCF83-F182-EE4A-88B2-DB90D9549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588732" y="1494955"/>
                <a:ext cx="215900" cy="228600"/>
              </a:xfrm>
              <a:prstGeom prst="rect">
                <a:avLst/>
              </a:prstGeom>
            </p:spPr>
          </p:pic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10DE5A0-8A76-7D43-B833-62F8C0E976B2}"/>
                </a:ext>
              </a:extLst>
            </p:cNvPr>
            <p:cNvSpPr/>
            <p:nvPr/>
          </p:nvSpPr>
          <p:spPr>
            <a:xfrm>
              <a:off x="3824178" y="4447937"/>
              <a:ext cx="1563555" cy="1477301"/>
            </a:xfrm>
            <a:prstGeom prst="roundRect">
              <a:avLst>
                <a:gd name="adj" fmla="val 296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U†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4BAE78-46CC-7245-A8DF-5F61E37C01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527" t="8968" r="7354" b="-7359"/>
            <a:stretch/>
          </p:blipFill>
          <p:spPr>
            <a:xfrm>
              <a:off x="1677669" y="4032611"/>
              <a:ext cx="506013" cy="280073"/>
            </a:xfrm>
            <a:prstGeom prst="rect">
              <a:avLst/>
            </a:prstGeom>
            <a:solidFill>
              <a:srgbClr val="FFFF00"/>
            </a:solidFill>
          </p:spPr>
        </p:pic>
        <p:sp>
          <p:nvSpPr>
            <p:cNvPr id="35" name="U-Turn Arrow 34">
              <a:extLst>
                <a:ext uri="{FF2B5EF4-FFF2-40B4-BE49-F238E27FC236}">
                  <a16:creationId xmlns:a16="http://schemas.microsoft.com/office/drawing/2014/main" id="{3A089FE8-D56F-7C41-8CAF-05EA6D628D31}"/>
                </a:ext>
              </a:extLst>
            </p:cNvPr>
            <p:cNvSpPr/>
            <p:nvPr/>
          </p:nvSpPr>
          <p:spPr>
            <a:xfrm>
              <a:off x="5828466" y="4653983"/>
              <a:ext cx="1198636" cy="286999"/>
            </a:xfrm>
            <a:prstGeom prst="uturnArrow">
              <a:avLst>
                <a:gd name="adj1" fmla="val 23178"/>
                <a:gd name="adj2" fmla="val 25000"/>
                <a:gd name="adj3" fmla="val 25000"/>
                <a:gd name="adj4" fmla="val 50000"/>
                <a:gd name="adj5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7" name="Graphic 36" descr="Internet">
              <a:extLst>
                <a:ext uri="{FF2B5EF4-FFF2-40B4-BE49-F238E27FC236}">
                  <a16:creationId xmlns:a16="http://schemas.microsoft.com/office/drawing/2014/main" id="{61C138F8-EE76-7548-AA89-4F021652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51998" y="4842777"/>
              <a:ext cx="1782048" cy="1357278"/>
            </a:xfrm>
            <a:prstGeom prst="rect">
              <a:avLst/>
            </a:prstGeom>
          </p:spPr>
        </p:pic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2A5FC376-8B60-DC49-9B5B-7D0506BC8328}"/>
              </a:ext>
            </a:extLst>
          </p:cNvPr>
          <p:cNvSpPr/>
          <p:nvPr/>
        </p:nvSpPr>
        <p:spPr>
          <a:xfrm rot="20274894">
            <a:off x="3303436" y="2277089"/>
            <a:ext cx="280767" cy="1647022"/>
          </a:xfrm>
          <a:prstGeom prst="downArrow">
            <a:avLst>
              <a:gd name="adj1" fmla="val 31901"/>
              <a:gd name="adj2" fmla="val 5031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E9FBF8-D0C0-A04B-8D50-C5FACF0426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19358"/>
          <a:stretch/>
        </p:blipFill>
        <p:spPr>
          <a:xfrm>
            <a:off x="133682" y="3858292"/>
            <a:ext cx="2925001" cy="2051471"/>
          </a:xfrm>
          <a:prstGeom prst="rect">
            <a:avLst/>
          </a:prstGeom>
        </p:spPr>
      </p:pic>
      <p:sp>
        <p:nvSpPr>
          <p:cNvPr id="39" name="U-Turn Arrow 38">
            <a:extLst>
              <a:ext uri="{FF2B5EF4-FFF2-40B4-BE49-F238E27FC236}">
                <a16:creationId xmlns:a16="http://schemas.microsoft.com/office/drawing/2014/main" id="{EDA0F5B5-BF34-0544-9043-79B5CB22320F}"/>
              </a:ext>
            </a:extLst>
          </p:cNvPr>
          <p:cNvSpPr/>
          <p:nvPr/>
        </p:nvSpPr>
        <p:spPr>
          <a:xfrm rot="10800000">
            <a:off x="1613855" y="5945428"/>
            <a:ext cx="4157538" cy="428852"/>
          </a:xfrm>
          <a:prstGeom prst="uturnArrow">
            <a:avLst>
              <a:gd name="adj1" fmla="val 22357"/>
              <a:gd name="adj2" fmla="val 25000"/>
              <a:gd name="adj3" fmla="val 26822"/>
              <a:gd name="adj4" fmla="val 42437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9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671059-A379-3945-859F-D6BA7EFF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38" y="135975"/>
            <a:ext cx="10515600" cy="54598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Hebrew" pitchFamily="2" charset="-79"/>
                <a:cs typeface="Arial Hebrew" pitchFamily="2" charset="-79"/>
              </a:rPr>
              <a:t>Noisy and Error correction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6B1A6-7FB8-344E-AACE-18F7C35D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373" y="0"/>
            <a:ext cx="473725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816EF-E2FC-3742-9F1C-CAC2AE9ED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05"/>
          <a:stretch/>
        </p:blipFill>
        <p:spPr>
          <a:xfrm>
            <a:off x="546100" y="681958"/>
            <a:ext cx="2921000" cy="27220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26F5B-DA3B-A344-A2B4-A762AB4D8CC8}"/>
              </a:ext>
            </a:extLst>
          </p:cNvPr>
          <p:cNvSpPr/>
          <p:nvPr/>
        </p:nvSpPr>
        <p:spPr>
          <a:xfrm>
            <a:off x="2006600" y="817933"/>
            <a:ext cx="273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PhysRevResearch.5.033060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314EC-A7F1-AC44-BB57-C03262A66110}"/>
              </a:ext>
            </a:extLst>
          </p:cNvPr>
          <p:cNvSpPr/>
          <p:nvPr/>
        </p:nvSpPr>
        <p:spPr>
          <a:xfrm>
            <a:off x="3866587" y="1254367"/>
            <a:ext cx="32897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Causes of Readout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Crosstalk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Amplifier 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Relaxation during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Detector inefficiency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3913D4-C19A-504A-919A-0CF8FB9A1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44"/>
          <a:stretch/>
        </p:blipFill>
        <p:spPr>
          <a:xfrm>
            <a:off x="1637980" y="4035534"/>
            <a:ext cx="3873500" cy="926796"/>
          </a:xfrm>
          <a:prstGeom prst="rect">
            <a:avLst/>
          </a:prstGeom>
        </p:spPr>
      </p:pic>
      <p:sp>
        <p:nvSpPr>
          <p:cNvPr id="36" name="Down Arrow 35">
            <a:extLst>
              <a:ext uri="{FF2B5EF4-FFF2-40B4-BE49-F238E27FC236}">
                <a16:creationId xmlns:a16="http://schemas.microsoft.com/office/drawing/2014/main" id="{4EE1E7BE-CFFB-1941-A68B-9E8B442393C8}"/>
              </a:ext>
            </a:extLst>
          </p:cNvPr>
          <p:cNvSpPr/>
          <p:nvPr/>
        </p:nvSpPr>
        <p:spPr>
          <a:xfrm rot="3019743">
            <a:off x="5374799" y="3777761"/>
            <a:ext cx="273364" cy="515544"/>
          </a:xfrm>
          <a:prstGeom prst="downArrow">
            <a:avLst>
              <a:gd name="adj1" fmla="val 31901"/>
              <a:gd name="adj2" fmla="val 5031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BE0E53-02EE-2A47-BC20-9F83FF5276B0}"/>
              </a:ext>
            </a:extLst>
          </p:cNvPr>
          <p:cNvSpPr/>
          <p:nvPr/>
        </p:nvSpPr>
        <p:spPr>
          <a:xfrm>
            <a:off x="5412494" y="3413341"/>
            <a:ext cx="1152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 prob.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AF4DB5-CEFC-8143-BFBD-4539D1F4BC24}"/>
              </a:ext>
            </a:extLst>
          </p:cNvPr>
          <p:cNvSpPr/>
          <p:nvPr/>
        </p:nvSpPr>
        <p:spPr>
          <a:xfrm>
            <a:off x="420197" y="3585313"/>
            <a:ext cx="152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BC583"/>
                </a:solidFill>
              </a:rPr>
              <a:t>Readout prob.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566F047D-5110-2F41-A146-D7CC839DFBAB}"/>
              </a:ext>
            </a:extLst>
          </p:cNvPr>
          <p:cNvSpPr/>
          <p:nvPr/>
        </p:nvSpPr>
        <p:spPr>
          <a:xfrm rot="19141623">
            <a:off x="1408547" y="3878164"/>
            <a:ext cx="273364" cy="515544"/>
          </a:xfrm>
          <a:prstGeom prst="downArrow">
            <a:avLst>
              <a:gd name="adj1" fmla="val 31901"/>
              <a:gd name="adj2" fmla="val 50310"/>
            </a:avLst>
          </a:prstGeom>
          <a:solidFill>
            <a:srgbClr val="3BC5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859A70-9B92-E140-961A-DFF2A53DBA6C}"/>
              </a:ext>
            </a:extLst>
          </p:cNvPr>
          <p:cNvSpPr/>
          <p:nvPr/>
        </p:nvSpPr>
        <p:spPr>
          <a:xfrm>
            <a:off x="3237048" y="3530227"/>
            <a:ext cx="1352999" cy="36933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ϵ : error rate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BB7D8A-CE9B-254F-A0C7-523F6F0D1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587" y="5878579"/>
            <a:ext cx="2451100" cy="698500"/>
          </a:xfrm>
          <a:prstGeom prst="rect">
            <a:avLst/>
          </a:prstGeom>
          <a:solidFill>
            <a:srgbClr val="FF0000"/>
          </a:solidFill>
          <a:ln w="38100">
            <a:solidFill>
              <a:srgbClr val="DA597F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2390FE-D98D-634E-8D0F-1D471CEBE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018" y="5094370"/>
            <a:ext cx="3903956" cy="65216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5BC41ED-3AC8-A641-8032-3829F1E37636}"/>
              </a:ext>
            </a:extLst>
          </p:cNvPr>
          <p:cNvSpPr/>
          <p:nvPr/>
        </p:nvSpPr>
        <p:spPr>
          <a:xfrm>
            <a:off x="2927838" y="4025765"/>
            <a:ext cx="1808136" cy="926797"/>
          </a:xfrm>
          <a:prstGeom prst="rect">
            <a:avLst/>
          </a:prstGeom>
          <a:noFill/>
          <a:ln w="25400" cmpd="dbl">
            <a:solidFill>
              <a:srgbClr val="DA59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8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16371</TotalTime>
  <Words>299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 Unicode MS</vt:lpstr>
      <vt:lpstr>Montserrat</vt:lpstr>
      <vt:lpstr>Roboto</vt:lpstr>
      <vt:lpstr>Shantell Sans</vt:lpstr>
      <vt:lpstr>Abhaya Libre Medium</vt:lpstr>
      <vt:lpstr>Afta serif</vt:lpstr>
      <vt:lpstr>Arial</vt:lpstr>
      <vt:lpstr>Arial Hebrew</vt:lpstr>
      <vt:lpstr>Baloo 2</vt:lpstr>
      <vt:lpstr>Baloo Bhaijaan</vt:lpstr>
      <vt:lpstr>Baloo Bhaina 2</vt:lpstr>
      <vt:lpstr>Calibri</vt:lpstr>
      <vt:lpstr>Calibri Light</vt:lpstr>
      <vt:lpstr>Cambria Math</vt:lpstr>
      <vt:lpstr>Office Theme</vt:lpstr>
      <vt:lpstr>Entangled state preparation via cluster states on quantum computers with &lt;qo|op&gt; software</vt:lpstr>
      <vt:lpstr>PowerPoint Presentation</vt:lpstr>
      <vt:lpstr>PowerPoint Presentation</vt:lpstr>
      <vt:lpstr>PowerPoint Presentation</vt:lpstr>
      <vt:lpstr>Quantum state preparation</vt:lpstr>
      <vt:lpstr>Cluster-based ansatze</vt:lpstr>
      <vt:lpstr>Absolutely Maximally Entangled States (AME)</vt:lpstr>
      <vt:lpstr>Preparation of AME states</vt:lpstr>
      <vt:lpstr>Noisy and Error correction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matter detection with superconducting sensor networks</dc:title>
  <dc:creator>Binho</dc:creator>
  <cp:lastModifiedBy>Binho</cp:lastModifiedBy>
  <cp:revision>470</cp:revision>
  <dcterms:created xsi:type="dcterms:W3CDTF">2025-06-03T12:47:09Z</dcterms:created>
  <dcterms:modified xsi:type="dcterms:W3CDTF">2025-07-09T16:16:26Z</dcterms:modified>
</cp:coreProperties>
</file>